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3"/>
  </p:notesMasterIdLst>
  <p:sldIdLst>
    <p:sldId id="491" r:id="rId6"/>
    <p:sldId id="545" r:id="rId7"/>
    <p:sldId id="540" r:id="rId8"/>
    <p:sldId id="538" r:id="rId9"/>
    <p:sldId id="541" r:id="rId10"/>
    <p:sldId id="523" r:id="rId11"/>
    <p:sldId id="546" r:id="rId12"/>
    <p:sldId id="559" r:id="rId13"/>
    <p:sldId id="561" r:id="rId14"/>
    <p:sldId id="560" r:id="rId15"/>
    <p:sldId id="558" r:id="rId16"/>
    <p:sldId id="557" r:id="rId17"/>
    <p:sldId id="551" r:id="rId18"/>
    <p:sldId id="548" r:id="rId19"/>
    <p:sldId id="418" r:id="rId20"/>
    <p:sldId id="547" r:id="rId21"/>
    <p:sldId id="522" r:id="rId22"/>
    <p:sldId id="539" r:id="rId23"/>
    <p:sldId id="556" r:id="rId24"/>
    <p:sldId id="544" r:id="rId25"/>
    <p:sldId id="521" r:id="rId26"/>
    <p:sldId id="534" r:id="rId27"/>
    <p:sldId id="509" r:id="rId28"/>
    <p:sldId id="543" r:id="rId29"/>
    <p:sldId id="516" r:id="rId30"/>
    <p:sldId id="531" r:id="rId31"/>
    <p:sldId id="550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B2117E-30F1-0DD7-4BEA-D352C5E43A64}" name="Giulia Conforto" initials="GC" userId="S::gc@ethinkenergy.onmicrosoft.com::9f239547-947f-4683-af31-e114c43c75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CB"/>
    <a:srgbClr val="E01C3C"/>
    <a:srgbClr val="9F9F9F"/>
    <a:srgbClr val="ADADAD"/>
    <a:srgbClr val="AAABA3"/>
    <a:srgbClr val="ADAEA8"/>
    <a:srgbClr val="ABADA6"/>
    <a:srgbClr val="A7A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5" autoAdjust="0"/>
    <p:restoredTop sz="93124" autoAdjust="0"/>
  </p:normalViewPr>
  <p:slideViewPr>
    <p:cSldViewPr snapToGrid="0" showGuides="1">
      <p:cViewPr varScale="1">
        <p:scale>
          <a:sx n="111" d="100"/>
          <a:sy n="111" d="100"/>
        </p:scale>
        <p:origin x="666" y="10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26D4B-A910-45B0-8370-2C1C519F6E46}" type="datetimeFigureOut">
              <a:rPr lang="en-GB" smtClean="0"/>
              <a:t>28/10/2024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4F6F0-5F4F-4F0E-8B66-03680A40B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48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91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449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824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86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24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9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81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501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565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650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824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3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FB6C-660E-4E5B-B13D-11BDFE26A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4271C-D619-46FA-B512-2D202E9C5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A3E6-B7C4-4AA8-8DA2-737BD5D2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DDDE-00AE-4B95-BD80-1235DCF3EFF0}" type="datetime1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A04D0-69CB-4FF1-8A59-EBF97BE1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E997A-5A50-422A-A220-EC682F4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3647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B138-1E86-410C-A5D1-765AA557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E8280-7A39-42ED-AF0D-501965EF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27A5-20FA-4CEC-8ABE-779F6EE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AFEF-6E3E-427D-BEC4-D4BEAD115740}" type="datetime1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C503E-B809-467E-8C4F-0C09D1B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2FA1-A4F5-47A8-BD74-65A58950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253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382B5-E88F-477C-999C-37DDEF4AF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63635-E7FD-4401-9D3F-6ABC9CDC3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A3991-0631-4BC4-8204-55CA1373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73F2-E566-4A80-9794-4A65D9B50167}" type="datetime1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7BD86-A0A9-482E-9D2B-0D42D518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F4A3-0365-4E93-A55A-49C6CD8D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841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FB6C-660E-4E5B-B13D-11BDFE26A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4271C-D619-46FA-B512-2D202E9C5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A3E6-B7C4-4AA8-8DA2-737BD5D2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A04D0-69CB-4FF1-8A59-EBF97BE1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E997A-5A50-422A-A220-EC682F4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2698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0E66-6AE2-4D6F-90A0-C4B475F6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760E-FEE5-4A8C-8E64-906EC5A9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E8EC-2CC8-4C8F-8904-0F3D9ED8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8870-0ACE-499D-B325-27ED9AFC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056D-B64C-46D2-9F00-B5479386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167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4411-91EB-4D65-9BE0-3EAA2CF5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9D292-6684-4F25-962E-2FA56F49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ACBF0-9041-4E9B-AFFE-1560E907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4D60-C459-49AB-AD65-0C938DB8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8FEC-F44C-42AC-8192-5365F2A3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0346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750-19D4-479C-99BB-CAC3DE7D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8D05-041C-47D1-98B8-6B94FEBD7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6EC5-B34C-4001-8FC2-5B22EF28B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2D4F1-9C67-489C-8191-2DC508C8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6B5B-D236-4800-95BD-1F92B91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578D6-7034-4F69-B6A5-BE97EA1F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3747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7872-1E71-4F94-AACD-7E15F6EC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6DE3-606A-402D-88A5-F9CEBB2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EE5B6-28F0-448B-BEE3-4D8D01DA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A42FB-1AA1-4A6A-B5DB-A3CE7F1E5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5E2-B97C-4A6A-BE2A-F846E74D5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714D2-3F52-4B9F-9853-8B3B75FA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DF89-B0DF-42AF-BFE0-B0F5A903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0E126-ABF5-46C5-9CF1-F6C5DBB3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0577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29B0-2606-4E0A-BE63-2F9B4F1E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479CF-391D-4005-B7E3-1EB9C75D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F5AC8-A8FF-4C44-923C-209E58CC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F4A78-0F9C-4C27-AD37-F151737A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8238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D662E-7B6F-4750-A600-A81D7BBB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D23B4-B6BE-4E2D-8E36-2D3EB914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91F8C-28B2-4B7F-95D1-40F163D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3200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5E33-3E9D-4A2B-AC27-8DC75AC2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AD62-0B84-4F19-8403-BD6E5CE8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6CA86-BC39-4989-8FF8-7291E9D61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A258-3C38-4936-88E0-4CC6C5AF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D601B-37CC-4C9A-820F-4E402D5B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31CF7-B5C4-4088-A2A7-FD37CE52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659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0E66-6AE2-4D6F-90A0-C4B475F6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760E-FEE5-4A8C-8E64-906EC5A9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E8EC-2CC8-4C8F-8904-0F3D9ED8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2E1E-F135-4E64-986E-09B0D55251FA}" type="datetime1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8870-0ACE-499D-B325-27ED9AFC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056D-B64C-46D2-9F00-B5479386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101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A680-C83E-4E53-B313-0AFDA41D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E90DF-D7DB-4289-9523-841508257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60E2F-D759-4969-9E4B-D124DEFFF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2C4A7-386A-4A8D-9033-47ADDBF2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3ED2-40F6-4C6E-9597-3BBDEF10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3DEFA-ADFA-42CB-9B54-7318B23E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32447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B138-1E86-410C-A5D1-765AA557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E8280-7A39-42ED-AF0D-501965EF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27A5-20FA-4CEC-8ABE-779F6EE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C503E-B809-467E-8C4F-0C09D1B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2FA1-A4F5-47A8-BD74-65A58950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7138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382B5-E88F-477C-999C-37DDEF4AF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63635-E7FD-4401-9D3F-6ABC9CDC3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A3991-0631-4BC4-8204-55CA1373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7BD86-A0A9-482E-9D2B-0D42D518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F4A3-0365-4E93-A55A-49C6CD8D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541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4411-91EB-4D65-9BE0-3EAA2CF5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9D292-6684-4F25-962E-2FA56F49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ACBF0-9041-4E9B-AFFE-1560E907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5DAC-A83A-49BA-8C1F-50A165CEA765}" type="datetime1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4D60-C459-49AB-AD65-0C938DB8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8FEC-F44C-42AC-8192-5365F2A3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561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750-19D4-479C-99BB-CAC3DE7D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8D05-041C-47D1-98B8-6B94FEBD7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6EC5-B34C-4001-8FC2-5B22EF28B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2D4F1-9C67-489C-8191-2DC508C8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CBE9-9949-48F1-9096-FE9A4C92D0F2}" type="datetime1">
              <a:rPr lang="de-AT" smtClean="0"/>
              <a:t>28.10.2024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6B5B-D236-4800-95BD-1F92B91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578D6-7034-4F69-B6A5-BE97EA1F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60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7872-1E71-4F94-AACD-7E15F6EC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6DE3-606A-402D-88A5-F9CEBB2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EE5B6-28F0-448B-BEE3-4D8D01DA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A42FB-1AA1-4A6A-B5DB-A3CE7F1E5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5E2-B97C-4A6A-BE2A-F846E74D5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714D2-3F52-4B9F-9853-8B3B75FA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F2953-DA76-4368-B543-724BA594C67C}" type="datetime1">
              <a:rPr lang="de-AT" smtClean="0"/>
              <a:t>28.10.2024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DF89-B0DF-42AF-BFE0-B0F5A903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0E126-ABF5-46C5-9CF1-F6C5DBB3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933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29B0-2606-4E0A-BE63-2F9B4F1E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479CF-391D-4005-B7E3-1EB9C75D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FD7-E41E-469E-B9BA-FE8A132C850C}" type="datetime1">
              <a:rPr lang="de-AT" smtClean="0"/>
              <a:t>28.10.2024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F5AC8-A8FF-4C44-923C-209E58CC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F4A78-0F9C-4C27-AD37-F151737A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027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D662E-7B6F-4750-A600-A81D7BBB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5A063-FCEF-402B-BDA0-42DF5C16BAC2}" type="datetime1">
              <a:rPr lang="de-AT" smtClean="0"/>
              <a:t>28.10.2024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D23B4-B6BE-4E2D-8E36-2D3EB914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91F8C-28B2-4B7F-95D1-40F163D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38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5E33-3E9D-4A2B-AC27-8DC75AC2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AD62-0B84-4F19-8403-BD6E5CE8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6CA86-BC39-4989-8FF8-7291E9D61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A258-3C38-4936-88E0-4CC6C5AF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197-3197-4301-842D-69CFC27A4B24}" type="datetime1">
              <a:rPr lang="de-AT" smtClean="0"/>
              <a:t>28.10.2024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D601B-37CC-4C9A-820F-4E402D5B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31CF7-B5C4-4088-A2A7-FD37CE52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877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A680-C83E-4E53-B313-0AFDA41D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E90DF-D7DB-4289-9523-841508257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60E2F-D759-4969-9E4B-D124DEFFF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2C4A7-386A-4A8D-9033-47ADDBF2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041A-617E-4C9E-B289-5B14EC55E85A}" type="datetime1">
              <a:rPr lang="de-AT" smtClean="0"/>
              <a:t>28.10.2024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3ED2-40F6-4C6E-9597-3BBDEF10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3DEFA-ADFA-42CB-9B54-7318B23E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676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7C14F-B920-4CAF-9F7A-67E51E80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3299C-4ED8-4927-BFD1-6870F534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10E8-F0CF-4F47-B15F-497A08F8A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2D9F9-A060-48D9-BE3F-1258006B2FA6}" type="datetime1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5382-6D54-4510-ACC2-30B776BE0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1C544-3757-4761-B075-87EA05222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A2C1D0-F753-F084-3215-89DC4BB632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1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7C14F-B920-4CAF-9F7A-67E51E80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3299C-4ED8-4927-BFD1-6870F534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10E8-F0CF-4F47-B15F-497A08F8A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9461A-810D-49A8-88CC-6C96AA86558A}" type="datetimeFigureOut">
              <a:rPr lang="de-AT" smtClean="0"/>
              <a:t>28.10.2024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5382-6D54-4510-ACC2-30B776BE0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1C544-3757-4761-B075-87EA05222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A2C1D0-F753-F084-3215-89DC4BB632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.coollifeproject.eu/ma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.coollifeproject.eu/ma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hea.e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1388686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authors/freepik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hyperlink" Target="https://www.flaticon.com/authors/vitaly-gorbachev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aticon.com/authors/uniconlabs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www.rescoop.eu/uploads/rescoop/downloads/Guidelines-on-CHC.pdf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www.thermos-project.eu/fileadmin/user_upload/THERMOS_Module_5_v.pdf" TargetMode="External"/><Relationship Id="rId9" Type="http://schemas.openxmlformats.org/officeDocument/2006/relationships/hyperlink" Target="https://www.flaticon.com/authors/rukanic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ermos-project.eu/fileadmin/user_upload/THERMOS_Module_5_v.pdf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vestopedia.com/terms/p/projectfinance.asp" TargetMode="External"/><Relationship Id="rId5" Type="http://schemas.openxmlformats.org/officeDocument/2006/relationships/hyperlink" Target="https://www.thermos-project.eu/fileadmin/user_upload/THERMOS_Module_5_v.pdf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www.rescoop.eu/uploads/rescoop/downloads/Guidelines-on-CHC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www.esmap.org/sites/esmap.org/files/DocumentLibrary/FINAL_Geothermal%20Handbook_TR002-12_Reduced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eocom.geonardo.com/assets/elearning/9.8.geofar_report_eng2.pdf" TargetMode="External"/><Relationship Id="rId5" Type="http://schemas.openxmlformats.org/officeDocument/2006/relationships/hyperlink" Target="https://gogeothermal.eu/projects/saphea/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ogeothermal.eu/projects/saphe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todistrictheating.eu/wp-content/uploads/2021/02/HeatNet-NWE_Guide-to-Governance-and-Business-Models_District-Heating.pdf" TargetMode="External"/><Relationship Id="rId3" Type="http://schemas.openxmlformats.org/officeDocument/2006/relationships/hyperlink" Target="https://www.thermos-project.eu/fileadmin/user_upload/THERMOS_Module_5_v.pdf" TargetMode="External"/><Relationship Id="rId7" Type="http://schemas.openxmlformats.org/officeDocument/2006/relationships/hyperlink" Target="https://guidetodistrictheating.eu/wp-content/uploads/2020/01/HeatNet-NWE_Guide-to-Financing-4DHC_District-Heating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olheating.eu/images/downloads/CoolHeating_D5.1_Guideline.pdf" TargetMode="External"/><Relationship Id="rId5" Type="http://schemas.openxmlformats.org/officeDocument/2006/relationships/hyperlink" Target="https://zenodo.org/records/13741716" TargetMode="External"/><Relationship Id="rId4" Type="http://schemas.openxmlformats.org/officeDocument/2006/relationships/hyperlink" Target="https://www.rescoop.eu/uploads/rescoop/downloads/Guidelines-on-CHC.pdf" TargetMode="External"/><Relationship Id="rId9" Type="http://schemas.openxmlformats.org/officeDocument/2006/relationships/hyperlink" Target="https://geocom.geonardo.com/assets/elearning/9.8.geofar_report_eng2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B7440-1737-E554-AF2C-426EFA1B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9A2CA7F-F756-5005-04D6-63FD38FFC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8DB409-BDD7-B09F-102B-534279B03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 bwMode="auto">
          <a:xfrm flipH="1">
            <a:off x="-1632011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93E71B2-A831-C914-9559-015BD9D80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5C398-49D3-507B-8417-CA896E33E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599" y="1537699"/>
            <a:ext cx="4125227" cy="2685976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GB" sz="4400" b="1" dirty="0">
                <a:solidFill>
                  <a:schemeClr val="accent2"/>
                </a:solidFill>
                <a:cs typeface="Arial" panose="020B0604020202020204" pitchFamily="34" charset="0"/>
              </a:rPr>
              <a:t>EU-27 Financing Schemes for Decarbonising Buildings, H&amp;C</a:t>
            </a:r>
            <a:endParaRPr lang="de-AT" sz="4400" b="1" dirty="0"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9B944-CABD-4D28-6E6C-94E90D91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589155"/>
            <a:ext cx="4125225" cy="2017076"/>
          </a:xfrm>
        </p:spPr>
        <p:txBody>
          <a:bodyPr>
            <a:noAutofit/>
          </a:bodyPr>
          <a:lstStyle/>
          <a:p>
            <a:pPr algn="l"/>
            <a:r>
              <a:rPr lang="en-GB" sz="2200" b="1" dirty="0">
                <a:latin typeface="+mj-lt"/>
                <a:cs typeface="Arial" panose="020B0604020202020204" pitchFamily="34" charset="0"/>
              </a:rPr>
              <a:t>Giulia Conforto</a:t>
            </a:r>
            <a:br>
              <a:rPr lang="en-GB" sz="2200" b="1" dirty="0">
                <a:latin typeface="+mj-lt"/>
                <a:cs typeface="Arial" panose="020B0604020202020204" pitchFamily="34" charset="0"/>
              </a:rPr>
            </a:br>
            <a:r>
              <a:rPr lang="en-GB" sz="2200" dirty="0">
                <a:latin typeface="+mj-lt"/>
                <a:cs typeface="Arial" panose="020B0604020202020204" pitchFamily="34" charset="0"/>
              </a:rPr>
              <a:t>e-think energy research</a:t>
            </a:r>
          </a:p>
          <a:p>
            <a:pPr algn="l"/>
            <a:r>
              <a:rPr lang="en-GB" sz="2200" b="1" dirty="0">
                <a:latin typeface="+mj-lt"/>
                <a:cs typeface="Arial" panose="020B0604020202020204" pitchFamily="34" charset="0"/>
              </a:rPr>
              <a:t>Financing Clean Heat Solutions for Cities</a:t>
            </a:r>
          </a:p>
          <a:p>
            <a:pPr algn="l"/>
            <a:r>
              <a:rPr lang="en-GB" sz="2200" dirty="0">
                <a:latin typeface="+mj-lt"/>
                <a:cs typeface="Arial" panose="020B0604020202020204" pitchFamily="34" charset="0"/>
              </a:rPr>
              <a:t>October 29</a:t>
            </a:r>
            <a:r>
              <a:rPr lang="en-GB" sz="2200" baseline="30000" dirty="0">
                <a:latin typeface="+mj-lt"/>
                <a:cs typeface="Arial" panose="020B0604020202020204" pitchFamily="34" charset="0"/>
              </a:rPr>
              <a:t>th</a:t>
            </a:r>
            <a:r>
              <a:rPr lang="en-GB" sz="2200" dirty="0">
                <a:latin typeface="+mj-lt"/>
                <a:cs typeface="Arial" panose="020B0604020202020204" pitchFamily="34" charset="0"/>
              </a:rPr>
              <a:t>, 2024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D069584-DA88-700C-9AAE-74887841F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AB754F-7B64-627B-B4FA-C8B66ED4A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471428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E269980-73B6-E47C-D347-6B2A98D9D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689" y="625683"/>
            <a:ext cx="2329755" cy="974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140A6-FBBC-BEC4-4578-2D7663D73C31}"/>
              </a:ext>
            </a:extLst>
          </p:cNvPr>
          <p:cNvSpPr txBox="1"/>
          <p:nvPr/>
        </p:nvSpPr>
        <p:spPr>
          <a:xfrm>
            <a:off x="0" y="6577784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</a:t>
            </a:r>
            <a:r>
              <a:rPr lang="en-GB" sz="1200" dirty="0" err="1">
                <a:solidFill>
                  <a:schemeClr val="bg1"/>
                </a:solidFill>
              </a:rPr>
              <a:t>BanksPhotos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62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0E537-DE04-4A9F-F21E-D025C435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CA940091-E799-B60A-90F4-559AD403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14BD420-619D-2BBF-BAD4-01E205DF5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8896E7F-DE48-92F6-84F7-E5D0E5563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A2C24-9B7F-EA1F-CC3D-DE0AE6189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644ED-A10B-BB16-8663-72FB98689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RHC </a:t>
            </a:r>
            <a:r>
              <a:rPr lang="en-GB" sz="4400" b="1" dirty="0" err="1"/>
              <a:t>Accelator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D0C1A08-2A4E-E174-5C91-D3BFCE88A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5C356ECB-7533-086E-7DBE-7F01363E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A6288-F71B-9020-EC8A-729572135F8B}"/>
              </a:ext>
            </a:extLst>
          </p:cNvPr>
          <p:cNvSpPr txBox="1"/>
          <p:nvPr/>
        </p:nvSpPr>
        <p:spPr>
          <a:xfrm>
            <a:off x="641820" y="1584016"/>
            <a:ext cx="10912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National Funding Schemes:</a:t>
            </a:r>
            <a:endParaRPr lang="en-GB" sz="2200" dirty="0"/>
          </a:p>
        </p:txBody>
      </p:sp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3615DA13-6C6E-9E40-E9AE-408BA131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8D4EF-B4E7-C5C1-C8D6-4F2B84ED34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887" b="16604"/>
          <a:stretch/>
        </p:blipFill>
        <p:spPr>
          <a:xfrm>
            <a:off x="498834" y="2057598"/>
            <a:ext cx="10421471" cy="46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0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B4D6C-9E6F-1617-3C37-700D6B3A4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9E21756-2231-C431-9989-8363CF522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BC54B4-84B8-3464-8583-A8268E6E0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F31A2BC-65D6-6688-FFF4-85C3E11C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9DF67-7BF4-CCA3-2DE4-6CBEDB5A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EDD68-CF7D-416E-D5B5-BD4BECC65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CoolLIFE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4282C56-9656-29BA-EE20-024078440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8D340CF4-527B-9BB4-4C0E-9E65B833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4484C-3D4D-6204-AADD-8426D7E39B4A}"/>
              </a:ext>
            </a:extLst>
          </p:cNvPr>
          <p:cNvSpPr txBox="1"/>
          <p:nvPr/>
        </p:nvSpPr>
        <p:spPr>
          <a:xfrm>
            <a:off x="641820" y="1584016"/>
            <a:ext cx="10912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CoolLIFE Tool: </a:t>
            </a:r>
            <a:r>
              <a:rPr lang="en-GB" sz="2200" dirty="0">
                <a:hlinkClick r:id="rId3"/>
              </a:rPr>
              <a:t>https://tool.coollifeproject.eu/map</a:t>
            </a:r>
            <a:r>
              <a:rPr lang="en-GB" sz="2200" dirty="0"/>
              <a:t>  </a:t>
            </a:r>
          </a:p>
        </p:txBody>
      </p:sp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4FBC434B-B93F-67F5-2D5B-73F9DD84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E7050E-11D3-F154-9D99-1A995B7CD5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192"/>
          <a:stretch/>
        </p:blipFill>
        <p:spPr>
          <a:xfrm>
            <a:off x="498834" y="1940751"/>
            <a:ext cx="10555325" cy="48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41B993-5CC0-9837-1085-EBF4D05A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C5312E0-99CA-14B7-C103-644154A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4BD27C8-632D-8083-29E1-E1EAF1A3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4C376BD-BD4A-97A7-7276-34F670DA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114E91-922E-2C9C-822E-22586B692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38760-0D34-8725-19A3-531B4EB9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CoolLIFE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215A8E3-94D1-5F11-784E-E1225609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0C2B0BF3-FF7B-E06E-F136-B003B7B0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5F432-3FF6-8C92-E241-A9583E17CED1}"/>
              </a:ext>
            </a:extLst>
          </p:cNvPr>
          <p:cNvSpPr txBox="1"/>
          <p:nvPr/>
        </p:nvSpPr>
        <p:spPr>
          <a:xfrm>
            <a:off x="641820" y="1584016"/>
            <a:ext cx="10912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CoolLIFE Knowledge Hub &amp; Resources: </a:t>
            </a:r>
            <a:r>
              <a:rPr lang="en-GB" sz="2200" dirty="0">
                <a:hlinkClick r:id="rId3"/>
              </a:rPr>
              <a:t>https://tool.coollifeproject.eu/map</a:t>
            </a:r>
            <a:r>
              <a:rPr lang="en-GB" sz="2200" dirty="0"/>
              <a:t>  </a:t>
            </a:r>
          </a:p>
        </p:txBody>
      </p:sp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C0C2C49E-2054-D0A7-0FBC-CA6AF4A8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99DCE-2222-BF71-0352-A5D0D0A8E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28197"/>
            <a:ext cx="9055347" cy="47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SAPHEA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0F04-DF71-A156-2EA4-2CF3CE30378F}"/>
              </a:ext>
            </a:extLst>
          </p:cNvPr>
          <p:cNvSpPr txBox="1"/>
          <p:nvPr/>
        </p:nvSpPr>
        <p:spPr>
          <a:xfrm>
            <a:off x="641820" y="1584016"/>
            <a:ext cx="10912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b="1" dirty="0"/>
              <a:t>SAPHEA Market Uptake Hub: </a:t>
            </a:r>
            <a:r>
              <a:rPr lang="en-GB" sz="2200" dirty="0">
                <a:hlinkClick r:id="rId3"/>
              </a:rPr>
              <a:t>https://www.saphea.eu/</a:t>
            </a:r>
            <a:r>
              <a:rPr lang="en-GB" sz="2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3D699-DEDF-FCFB-29E3-A9EB2EA42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0"/>
          <a:stretch/>
        </p:blipFill>
        <p:spPr>
          <a:xfrm>
            <a:off x="1554043" y="2081329"/>
            <a:ext cx="9009806" cy="4727315"/>
          </a:xfrm>
          <a:prstGeom prst="rect">
            <a:avLst/>
          </a:prstGeom>
        </p:spPr>
      </p:pic>
      <p:pic>
        <p:nvPicPr>
          <p:cNvPr id="11" name="Picture 12" descr="SAPHEA – Egec">
            <a:extLst>
              <a:ext uri="{FF2B5EF4-FFF2-40B4-BE49-F238E27FC236}">
                <a16:creationId xmlns:a16="http://schemas.microsoft.com/office/drawing/2014/main" id="{AC0E8297-637C-2173-C964-FC0FA2F9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88" y="470803"/>
            <a:ext cx="24252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33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GB" sz="4400" b="1" dirty="0"/>
              <a:t>Download the full Mapping of </a:t>
            </a:r>
            <a:br>
              <a:rPr lang="en-GB" sz="4400" b="1" dirty="0"/>
            </a:br>
            <a:r>
              <a:rPr lang="en-GB" sz="4400" b="1" dirty="0"/>
              <a:t>Financing Instruments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AC283-2BC5-96C5-0A2A-6D1B96ABE0A5}"/>
              </a:ext>
            </a:extLst>
          </p:cNvPr>
          <p:cNvSpPr txBox="1"/>
          <p:nvPr/>
        </p:nvSpPr>
        <p:spPr>
          <a:xfrm>
            <a:off x="7239246" y="2881274"/>
            <a:ext cx="39090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200" dirty="0"/>
              <a:t>Are there any questions?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25610741-8B97-FF82-8DD4-9DBAFFB3A8CF}"/>
              </a:ext>
            </a:extLst>
          </p:cNvPr>
          <p:cNvSpPr txBox="1">
            <a:spLocks/>
          </p:cNvSpPr>
          <p:nvPr/>
        </p:nvSpPr>
        <p:spPr>
          <a:xfrm>
            <a:off x="141248" y="5490498"/>
            <a:ext cx="6757639" cy="966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300" b="0" kern="1200" baseline="0">
                <a:solidFill>
                  <a:schemeClr val="accent2">
                    <a:lumMod val="75000"/>
                  </a:schemeClr>
                </a:solidFill>
                <a:effectLst/>
                <a:latin typeface="Weissenhof Grotesk Md" panose="020B0603030401020104" pitchFamily="34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AT" sz="2800" dirty="0">
                <a:solidFill>
                  <a:schemeClr val="tx1"/>
                </a:solidFill>
                <a:hlinkClick r:id="rId3"/>
              </a:rPr>
              <a:t>https://zenodo.org/records/13886860</a:t>
            </a:r>
            <a:r>
              <a:rPr lang="de-AT" sz="2800" dirty="0">
                <a:solidFill>
                  <a:schemeClr val="tx1"/>
                </a:solidFill>
              </a:rPr>
              <a:t> </a:t>
            </a:r>
            <a:br>
              <a:rPr lang="de-AT" sz="2800" dirty="0">
                <a:solidFill>
                  <a:schemeClr val="tx1"/>
                </a:solidFill>
              </a:rPr>
            </a:br>
            <a:r>
              <a:rPr lang="de-AT" sz="2800" dirty="0" err="1">
                <a:solidFill>
                  <a:schemeClr val="tx1"/>
                </a:solidFill>
              </a:rPr>
              <a:t>Full</a:t>
            </a:r>
            <a:r>
              <a:rPr lang="de-AT" sz="2800" dirty="0">
                <a:solidFill>
                  <a:schemeClr val="tx1"/>
                </a:solidFill>
              </a:rPr>
              <a:t> Dataset: Building </a:t>
            </a:r>
            <a:r>
              <a:rPr lang="de-AT" sz="2800" dirty="0" err="1">
                <a:solidFill>
                  <a:schemeClr val="tx1"/>
                </a:solidFill>
              </a:rPr>
              <a:t>Decarb</a:t>
            </a:r>
            <a:r>
              <a:rPr lang="de-AT" sz="2800" dirty="0">
                <a:solidFill>
                  <a:schemeClr val="tx1"/>
                </a:solidFill>
              </a:rPr>
              <a:t>., H&amp;C and DHC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D79E6E-58CB-A9DD-CAE2-1613B10F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567" y="193677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6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22B6F9C-14AB-1935-66F1-6F803142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2000" y="-931346"/>
            <a:ext cx="12276000" cy="778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D505-63C1-4CBA-9C11-A994386BEE04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515C3D-A797-116E-6967-AB0527A8C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18" y="1275239"/>
            <a:ext cx="3442963" cy="1440000"/>
          </a:xfrm>
          <a:prstGeom prst="rect">
            <a:avLst/>
          </a:prstGeom>
          <a:noFill/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8301FAF-EAC4-3402-CB98-160C6919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2960451"/>
            <a:ext cx="1800000" cy="18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46FC8-E1AF-E913-F732-3F6645E7718E}"/>
              </a:ext>
            </a:extLst>
          </p:cNvPr>
          <p:cNvSpPr txBox="1"/>
          <p:nvPr/>
        </p:nvSpPr>
        <p:spPr>
          <a:xfrm>
            <a:off x="498591" y="-10489"/>
            <a:ext cx="11210925" cy="1126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Giulia Conforto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conforto@e-think.ac.at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D413C-3379-2981-879A-F9AC0D85E0C4}"/>
              </a:ext>
            </a:extLst>
          </p:cNvPr>
          <p:cNvSpPr txBox="1"/>
          <p:nvPr/>
        </p:nvSpPr>
        <p:spPr>
          <a:xfrm>
            <a:off x="0" y="6577784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1xpert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2AB56-A43C-2401-CEC1-99D9D7D1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129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0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Financing DHC: </a:t>
            </a:r>
            <a:r>
              <a:rPr lang="de-DE" sz="40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Factors</a:t>
            </a:r>
            <a:r>
              <a:rPr lang="de-DE" sz="40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0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to</a:t>
            </a:r>
            <a:r>
              <a:rPr lang="de-DE" sz="40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0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consider</a:t>
            </a:r>
            <a:endParaRPr lang="en-US" sz="40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2AF00-C52D-400F-3447-C14E056D7C06}"/>
              </a:ext>
            </a:extLst>
          </p:cNvPr>
          <p:cNvSpPr txBox="1"/>
          <p:nvPr/>
        </p:nvSpPr>
        <p:spPr>
          <a:xfrm>
            <a:off x="228363" y="6296799"/>
            <a:ext cx="11808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6450" lvl="0" indent="-806450"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	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Module 5: Heating and cooling market and finance, THERMOS, 2020</a:t>
            </a:r>
            <a:r>
              <a:rPr lang="en-GB" sz="1400" dirty="0">
                <a:solidFill>
                  <a:srgbClr val="0C3558"/>
                </a:solidFill>
              </a:rPr>
              <a:t>; </a:t>
            </a:r>
            <a:r>
              <a:rPr lang="en-GB" sz="1400" dirty="0">
                <a:solidFill>
                  <a:srgbClr val="0C3558"/>
                </a:solidFill>
                <a:hlinkClick r:id="rId5"/>
              </a:rPr>
              <a:t>Guidelines on Community</a:t>
            </a:r>
          </a:p>
          <a:p>
            <a:pPr marL="806450" lvl="0" indent="-806450">
              <a:defRPr/>
            </a:pPr>
            <a:r>
              <a:rPr lang="en-GB" sz="1400" dirty="0">
                <a:solidFill>
                  <a:srgbClr val="0C3558"/>
                </a:solidFill>
                <a:hlinkClick r:id="rId5"/>
              </a:rPr>
              <a:t>Heating and Cooling, RESCOOP, 2023</a:t>
            </a:r>
            <a:r>
              <a:rPr lang="en-GB" sz="1400" dirty="0">
                <a:solidFill>
                  <a:srgbClr val="0C3558"/>
                </a:solidFill>
              </a:rPr>
              <a:t>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Icons: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/>
              </a:rPr>
              <a:t>Uniconlabs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7"/>
              </a:rPr>
              <a:t>Vitaly Gorbachev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8"/>
              </a:rPr>
              <a:t>Freepik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9"/>
              </a:rPr>
              <a:t>Rukanikon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152793-F0CD-EED2-65DE-49E62469C1C7}"/>
              </a:ext>
            </a:extLst>
          </p:cNvPr>
          <p:cNvGrpSpPr/>
          <p:nvPr/>
        </p:nvGrpSpPr>
        <p:grpSpPr>
          <a:xfrm>
            <a:off x="8816724" y="2069575"/>
            <a:ext cx="2953146" cy="3740177"/>
            <a:chOff x="8816724" y="2072226"/>
            <a:chExt cx="2953146" cy="374017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9D3F00F-6925-01FE-09C7-0EB45ED35B4F}"/>
                </a:ext>
              </a:extLst>
            </p:cNvPr>
            <p:cNvGrpSpPr/>
            <p:nvPr/>
          </p:nvGrpSpPr>
          <p:grpSpPr>
            <a:xfrm>
              <a:off x="8816724" y="2072226"/>
              <a:ext cx="2953146" cy="3740177"/>
              <a:chOff x="7842680" y="2891216"/>
              <a:chExt cx="2804621" cy="35520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9E6EE80-7B33-4F95-C82C-E6473A45FBBE}"/>
                  </a:ext>
                </a:extLst>
              </p:cNvPr>
              <p:cNvGrpSpPr/>
              <p:nvPr/>
            </p:nvGrpSpPr>
            <p:grpSpPr>
              <a:xfrm>
                <a:off x="7842680" y="2891216"/>
                <a:ext cx="2743518" cy="3552069"/>
                <a:chOff x="7842680" y="1652966"/>
                <a:chExt cx="2743518" cy="3552069"/>
              </a:xfrm>
            </p:grpSpPr>
            <p:sp>
              <p:nvSpPr>
                <p:cNvPr id="52" name="Rectangle: Rounded Corners 9">
                  <a:extLst>
                    <a:ext uri="{FF2B5EF4-FFF2-40B4-BE49-F238E27FC236}">
                      <a16:creationId xmlns:a16="http://schemas.microsoft.com/office/drawing/2014/main" id="{CE9FEC3A-0635-744B-9064-F1F1A006408B}"/>
                    </a:ext>
                  </a:extLst>
                </p:cNvPr>
                <p:cNvSpPr/>
                <p:nvPr/>
              </p:nvSpPr>
              <p:spPr bwMode="auto">
                <a:xfrm>
                  <a:off x="7842680" y="1652966"/>
                  <a:ext cx="2564207" cy="3552069"/>
                </a:xfrm>
                <a:prstGeom prst="roundRect">
                  <a:avLst>
                    <a:gd name="adj" fmla="val 12366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: Rounded Corners 10">
                  <a:extLst>
                    <a:ext uri="{FF2B5EF4-FFF2-40B4-BE49-F238E27FC236}">
                      <a16:creationId xmlns:a16="http://schemas.microsoft.com/office/drawing/2014/main" id="{DD223165-0F15-5275-D1F5-C45FFA06355E}"/>
                    </a:ext>
                  </a:extLst>
                </p:cNvPr>
                <p:cNvSpPr/>
                <p:nvPr/>
              </p:nvSpPr>
              <p:spPr bwMode="auto">
                <a:xfrm>
                  <a:off x="8021992" y="1742622"/>
                  <a:ext cx="2564206" cy="3372758"/>
                </a:xfrm>
                <a:prstGeom prst="roundRect">
                  <a:avLst>
                    <a:gd name="adj" fmla="val 10098"/>
                  </a:avLst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Rectangle: Top Corners Rounded 21">
                  <a:extLst>
                    <a:ext uri="{FF2B5EF4-FFF2-40B4-BE49-F238E27FC236}">
                      <a16:creationId xmlns:a16="http://schemas.microsoft.com/office/drawing/2014/main" id="{084E4AFD-EF34-834F-C649-10FAFE5061FD}"/>
                    </a:ext>
                  </a:extLst>
                </p:cNvPr>
                <p:cNvSpPr/>
                <p:nvPr/>
              </p:nvSpPr>
              <p:spPr bwMode="auto">
                <a:xfrm>
                  <a:off x="8021992" y="1742622"/>
                  <a:ext cx="2564206" cy="715173"/>
                </a:xfrm>
                <a:prstGeom prst="round2SameRect">
                  <a:avLst>
                    <a:gd name="adj1" fmla="val 32103"/>
                    <a:gd name="adj2" fmla="val 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39F466D-A2F0-A598-9C97-93312D3D310D}"/>
                  </a:ext>
                </a:extLst>
              </p:cNvPr>
              <p:cNvSpPr txBox="1"/>
              <p:nvPr/>
            </p:nvSpPr>
            <p:spPr>
              <a:xfrm>
                <a:off x="8081177" y="3848818"/>
                <a:ext cx="2566124" cy="235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Equity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(private</a:t>
                </a:r>
                <a:r>
                  <a:rPr kumimoji="0" lang="en-US" sz="1400" b="0" i="1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equity from project developers, venture capital, external investors, crowdfunding, cooperative, connection fees)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Debt</a:t>
                </a:r>
                <a:r>
                  <a:rPr lang="en-US" sz="1400" i="1" dirty="0">
                    <a:latin typeface="Calibri"/>
                  </a:rPr>
                  <a:t> (loans, guarantees)</a:t>
                </a: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Grants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(capital or operating subsidies, tax</a:t>
                </a:r>
                <a:r>
                  <a:rPr kumimoji="0" lang="en-US" sz="1400" b="0" i="1" u="none" strike="noStrike" kern="1200" cap="none" spc="0" normalizeH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rebates)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Alternative Sources </a:t>
                </a:r>
                <a:r>
                  <a:rPr lang="en-US" sz="1400" i="1" dirty="0">
                    <a:latin typeface="Calibri"/>
                  </a:rPr>
                  <a:t>(e.g., revolving funds)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D9442E-74A0-2D06-D241-BCFDF84567C5}"/>
                  </a:ext>
                </a:extLst>
              </p:cNvPr>
              <p:cNvSpPr txBox="1"/>
              <p:nvPr/>
            </p:nvSpPr>
            <p:spPr>
              <a:xfrm>
                <a:off x="8692457" y="3169181"/>
                <a:ext cx="1656288" cy="321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Financing</a:t>
                </a:r>
              </a:p>
            </p:txBody>
          </p:sp>
        </p:grpSp>
        <p:pic>
          <p:nvPicPr>
            <p:cNvPr id="19" name="Picture 18" descr="A handshake with a dollar sign&#10;&#10;Description automatically generated">
              <a:extLst>
                <a:ext uri="{FF2B5EF4-FFF2-40B4-BE49-F238E27FC236}">
                  <a16:creationId xmlns:a16="http://schemas.microsoft.com/office/drawing/2014/main" id="{CC00C192-E4FE-4FE1-D7C7-FA0A20C83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2499" y="22957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F30E3E-93B8-2243-AF67-CC9A4DDA99AB}"/>
              </a:ext>
            </a:extLst>
          </p:cNvPr>
          <p:cNvGrpSpPr/>
          <p:nvPr/>
        </p:nvGrpSpPr>
        <p:grpSpPr>
          <a:xfrm>
            <a:off x="331591" y="2069575"/>
            <a:ext cx="2708807" cy="3740177"/>
            <a:chOff x="331591" y="2072226"/>
            <a:chExt cx="2708807" cy="374017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8F4585B-C3BC-0452-DC09-D6D4F7C16122}"/>
                </a:ext>
              </a:extLst>
            </p:cNvPr>
            <p:cNvGrpSpPr/>
            <p:nvPr/>
          </p:nvGrpSpPr>
          <p:grpSpPr>
            <a:xfrm>
              <a:off x="331591" y="2072226"/>
              <a:ext cx="2708807" cy="3740177"/>
              <a:chOff x="1055166" y="2891216"/>
              <a:chExt cx="2572573" cy="355206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BE78026-856A-BC81-D574-3B287B484ABC}"/>
                  </a:ext>
                </a:extLst>
              </p:cNvPr>
              <p:cNvGrpSpPr/>
              <p:nvPr/>
            </p:nvGrpSpPr>
            <p:grpSpPr>
              <a:xfrm>
                <a:off x="1055166" y="2891216"/>
                <a:ext cx="2572573" cy="3552069"/>
                <a:chOff x="1830423" y="1652966"/>
                <a:chExt cx="2572573" cy="3552069"/>
              </a:xfrm>
            </p:grpSpPr>
            <p:sp>
              <p:nvSpPr>
                <p:cNvPr id="40" name="Rectangle: Rounded Corners 4">
                  <a:extLst>
                    <a:ext uri="{FF2B5EF4-FFF2-40B4-BE49-F238E27FC236}">
                      <a16:creationId xmlns:a16="http://schemas.microsoft.com/office/drawing/2014/main" id="{4ECC6CC7-CBED-704D-F728-2EB04AFEA6A5}"/>
                    </a:ext>
                  </a:extLst>
                </p:cNvPr>
                <p:cNvSpPr/>
                <p:nvPr/>
              </p:nvSpPr>
              <p:spPr bwMode="auto">
                <a:xfrm>
                  <a:off x="1830423" y="1652966"/>
                  <a:ext cx="2393262" cy="3552069"/>
                </a:xfrm>
                <a:prstGeom prst="roundRect">
                  <a:avLst>
                    <a:gd name="adj" fmla="val 12310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: Rounded Corners 3">
                  <a:extLst>
                    <a:ext uri="{FF2B5EF4-FFF2-40B4-BE49-F238E27FC236}">
                      <a16:creationId xmlns:a16="http://schemas.microsoft.com/office/drawing/2014/main" id="{BD03FCE1-AAB9-5CC3-3A73-ADA65B1A68B1}"/>
                    </a:ext>
                  </a:extLst>
                </p:cNvPr>
                <p:cNvSpPr/>
                <p:nvPr/>
              </p:nvSpPr>
              <p:spPr bwMode="auto">
                <a:xfrm>
                  <a:off x="2009735" y="1742622"/>
                  <a:ext cx="2393261" cy="3372758"/>
                </a:xfrm>
                <a:prstGeom prst="roundRect">
                  <a:avLst>
                    <a:gd name="adj" fmla="val 10098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: Top Corners Rounded 19">
                  <a:extLst>
                    <a:ext uri="{FF2B5EF4-FFF2-40B4-BE49-F238E27FC236}">
                      <a16:creationId xmlns:a16="http://schemas.microsoft.com/office/drawing/2014/main" id="{4EE3CC83-954E-3B6D-1283-0C684E18FF93}"/>
                    </a:ext>
                  </a:extLst>
                </p:cNvPr>
                <p:cNvSpPr/>
                <p:nvPr/>
              </p:nvSpPr>
              <p:spPr bwMode="auto">
                <a:xfrm>
                  <a:off x="2009734" y="1742622"/>
                  <a:ext cx="2393261" cy="715173"/>
                </a:xfrm>
                <a:prstGeom prst="round2SameRect">
                  <a:avLst>
                    <a:gd name="adj1" fmla="val 32103"/>
                    <a:gd name="adj2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A289EFC-54BD-2C35-967C-61664EECB723}"/>
                  </a:ext>
                </a:extLst>
              </p:cNvPr>
              <p:cNvSpPr txBox="1"/>
              <p:nvPr/>
            </p:nvSpPr>
            <p:spPr>
              <a:xfrm>
                <a:off x="1348261" y="3848818"/>
                <a:ext cx="2279476" cy="2411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fontAlgn="base">
                  <a:spcBef>
                    <a:spcPts val="600"/>
                  </a:spcBef>
                  <a:defRPr/>
                </a:pPr>
                <a:r>
                  <a:rPr lang="en-GB" sz="1400" b="1" i="1" dirty="0">
                    <a:latin typeface="Calibri"/>
                  </a:rPr>
                  <a:t>Roles</a:t>
                </a:r>
                <a:r>
                  <a:rPr lang="en-GB" sz="1400" i="1" dirty="0">
                    <a:latin typeface="Calibri"/>
                  </a:rPr>
                  <a:t>: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Operation and </a:t>
                </a:r>
                <a:r>
                  <a:rPr lang="en-GB" sz="1400" i="1" dirty="0" err="1">
                    <a:latin typeface="Calibri"/>
                  </a:rPr>
                  <a:t>mgmt</a:t>
                </a:r>
                <a:endParaRPr lang="en-GB" sz="1400" i="1" dirty="0">
                  <a:latin typeface="Calibri"/>
                </a:endParaRP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Payment for services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Investment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Ownership</a:t>
                </a:r>
              </a:p>
              <a:p>
                <a:pPr lvl="0" fontAlgn="base">
                  <a:spcBef>
                    <a:spcPts val="600"/>
                  </a:spcBef>
                  <a:defRPr/>
                </a:pPr>
                <a:r>
                  <a:rPr lang="en-GB" sz="1400" b="1" i="1" dirty="0">
                    <a:latin typeface="Calibri"/>
                  </a:rPr>
                  <a:t>Private/public</a:t>
                </a:r>
                <a:r>
                  <a:rPr lang="en-GB" sz="1400" i="1" dirty="0">
                    <a:latin typeface="Calibri"/>
                  </a:rPr>
                  <a:t> combinations: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Traditional/public </a:t>
                </a:r>
                <a:r>
                  <a:rPr lang="en-GB" sz="1400" i="1" dirty="0" err="1">
                    <a:latin typeface="Calibri"/>
                  </a:rPr>
                  <a:t>agr</a:t>
                </a:r>
                <a:r>
                  <a:rPr lang="en-GB" sz="1400" i="1" dirty="0">
                    <a:latin typeface="Calibri"/>
                  </a:rPr>
                  <a:t>.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 err="1">
                    <a:latin typeface="Calibri"/>
                  </a:rPr>
                  <a:t>Mgmt</a:t>
                </a:r>
                <a:r>
                  <a:rPr lang="en-GB" sz="1400" i="1" dirty="0">
                    <a:latin typeface="Calibri"/>
                  </a:rPr>
                  <a:t> agreement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Leasing/Concession </a:t>
                </a:r>
                <a:r>
                  <a:rPr lang="en-GB" sz="1400" i="1" dirty="0" err="1">
                    <a:latin typeface="Calibri"/>
                  </a:rPr>
                  <a:t>agr</a:t>
                </a:r>
                <a:r>
                  <a:rPr lang="en-GB" sz="1400" i="1" dirty="0">
                    <a:latin typeface="Calibri"/>
                  </a:rPr>
                  <a:t>.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Privatized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GB" sz="1400" i="1" dirty="0">
                    <a:latin typeface="Calibri"/>
                  </a:rPr>
                  <a:t>ESCO, Energy </a:t>
                </a:r>
                <a:r>
                  <a:rPr lang="en-GB" sz="1400" i="1" dirty="0" err="1">
                    <a:latin typeface="Calibri"/>
                  </a:rPr>
                  <a:t>Communit</a:t>
                </a:r>
                <a:endParaRPr kumimoji="0" lang="en-US" sz="14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B15C53-88DC-E183-6877-2B6AC6F5A315}"/>
                  </a:ext>
                </a:extLst>
              </p:cNvPr>
              <p:cNvSpPr txBox="1"/>
              <p:nvPr/>
            </p:nvSpPr>
            <p:spPr>
              <a:xfrm>
                <a:off x="1874008" y="3169181"/>
                <a:ext cx="161476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Business Model</a:t>
                </a:r>
              </a:p>
            </p:txBody>
          </p:sp>
        </p:grpSp>
        <p:pic>
          <p:nvPicPr>
            <p:cNvPr id="21" name="Picture 20" descr="A white symbol with a light bulb and a person in a circle&#10;&#10;Description automatically generated">
              <a:extLst>
                <a:ext uri="{FF2B5EF4-FFF2-40B4-BE49-F238E27FC236}">
                  <a16:creationId xmlns:a16="http://schemas.microsoft.com/office/drawing/2014/main" id="{78382D07-87D6-B002-0B16-0B6C6AD5B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8" y="2295718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F1E92F-1833-3CAB-7940-9FBBCA7FD743}"/>
              </a:ext>
            </a:extLst>
          </p:cNvPr>
          <p:cNvGrpSpPr/>
          <p:nvPr/>
        </p:nvGrpSpPr>
        <p:grpSpPr>
          <a:xfrm>
            <a:off x="3212583" y="2069575"/>
            <a:ext cx="2730963" cy="3740177"/>
            <a:chOff x="3213465" y="2072226"/>
            <a:chExt cx="2730963" cy="3740177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C15F1FC-ED90-3398-E5D4-306469FDFBC1}"/>
                </a:ext>
              </a:extLst>
            </p:cNvPr>
            <p:cNvGrpSpPr/>
            <p:nvPr/>
          </p:nvGrpSpPr>
          <p:grpSpPr>
            <a:xfrm>
              <a:off x="3213465" y="2072226"/>
              <a:ext cx="2730963" cy="3740177"/>
              <a:chOff x="4836552" y="2891216"/>
              <a:chExt cx="2593618" cy="355206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4A60F5F-6246-85AC-1481-EB926B4A0D7B}"/>
                  </a:ext>
                </a:extLst>
              </p:cNvPr>
              <p:cNvGrpSpPr/>
              <p:nvPr/>
            </p:nvGrpSpPr>
            <p:grpSpPr>
              <a:xfrm>
                <a:off x="4836552" y="2891216"/>
                <a:ext cx="2572574" cy="3552069"/>
                <a:chOff x="4836552" y="1652966"/>
                <a:chExt cx="2572574" cy="3552069"/>
              </a:xfrm>
            </p:grpSpPr>
            <p:sp>
              <p:nvSpPr>
                <p:cNvPr id="44" name="Rectangle: Rounded Corners 14">
                  <a:extLst>
                    <a:ext uri="{FF2B5EF4-FFF2-40B4-BE49-F238E27FC236}">
                      <a16:creationId xmlns:a16="http://schemas.microsoft.com/office/drawing/2014/main" id="{983F3D0B-5C21-E03E-5AF8-603FB373D309}"/>
                    </a:ext>
                  </a:extLst>
                </p:cNvPr>
                <p:cNvSpPr/>
                <p:nvPr/>
              </p:nvSpPr>
              <p:spPr bwMode="auto">
                <a:xfrm>
                  <a:off x="4836552" y="1652966"/>
                  <a:ext cx="2393264" cy="3552069"/>
                </a:xfrm>
                <a:prstGeom prst="roundRect">
                  <a:avLst>
                    <a:gd name="adj" fmla="val 11132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: Rounded Corners 15">
                  <a:extLst>
                    <a:ext uri="{FF2B5EF4-FFF2-40B4-BE49-F238E27FC236}">
                      <a16:creationId xmlns:a16="http://schemas.microsoft.com/office/drawing/2014/main" id="{650F74BB-0A3C-248D-7D01-74FD1675C3B5}"/>
                    </a:ext>
                  </a:extLst>
                </p:cNvPr>
                <p:cNvSpPr/>
                <p:nvPr/>
              </p:nvSpPr>
              <p:spPr bwMode="auto">
                <a:xfrm>
                  <a:off x="5015862" y="1742622"/>
                  <a:ext cx="2393264" cy="3372758"/>
                </a:xfrm>
                <a:prstGeom prst="roundRect">
                  <a:avLst>
                    <a:gd name="adj" fmla="val 10098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: Top Corners Rounded 20">
                  <a:extLst>
                    <a:ext uri="{FF2B5EF4-FFF2-40B4-BE49-F238E27FC236}">
                      <a16:creationId xmlns:a16="http://schemas.microsoft.com/office/drawing/2014/main" id="{CFA393AB-7B8C-CB5D-0E64-6E216E19556E}"/>
                    </a:ext>
                  </a:extLst>
                </p:cNvPr>
                <p:cNvSpPr/>
                <p:nvPr/>
              </p:nvSpPr>
              <p:spPr bwMode="auto">
                <a:xfrm>
                  <a:off x="5015862" y="1742622"/>
                  <a:ext cx="2393264" cy="715173"/>
                </a:xfrm>
                <a:prstGeom prst="round2SameRect">
                  <a:avLst>
                    <a:gd name="adj1" fmla="val 32103"/>
                    <a:gd name="adj2" fmla="val 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5C1DECC-42B2-A0B4-0483-2C698BA60B66}"/>
                  </a:ext>
                </a:extLst>
              </p:cNvPr>
              <p:cNvSpPr txBox="1"/>
              <p:nvPr/>
            </p:nvSpPr>
            <p:spPr>
              <a:xfrm>
                <a:off x="5153548" y="3848818"/>
                <a:ext cx="2276622" cy="2542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fontAlgn="base">
                  <a:lnSpc>
                    <a:spcPct val="100000"/>
                  </a:lnSpc>
                  <a:buClrTx/>
                  <a:buSzTx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CAPEX</a:t>
                </a:r>
                <a:r>
                  <a:rPr lang="en-US" sz="1400" i="1" dirty="0">
                    <a:latin typeface="Calibri"/>
                  </a:rPr>
                  <a:t>:</a:t>
                </a:r>
              </a:p>
              <a:p>
                <a:pPr marL="285750" marR="0" lvl="0" indent="-285750" fontAlgn="base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i="1" dirty="0">
                    <a:latin typeface="Calibri"/>
                  </a:rPr>
                  <a:t>Installation: heat plant, back-up, network pipes, connection, storage…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US" sz="1400" i="1" dirty="0">
                    <a:latin typeface="Calibri"/>
                  </a:rPr>
                  <a:t>Other: planning, permitting</a:t>
                </a:r>
              </a:p>
              <a:p>
                <a:pPr marR="0" lvl="0" fontAlgn="base">
                  <a:lnSpc>
                    <a:spcPct val="100000"/>
                  </a:lnSpc>
                  <a:buClrTx/>
                  <a:buSzTx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OPEX</a:t>
                </a:r>
                <a:r>
                  <a:rPr lang="en-US" sz="1400" i="1" dirty="0">
                    <a:latin typeface="Calibri"/>
                  </a:rPr>
                  <a:t>:</a:t>
                </a:r>
              </a:p>
              <a:p>
                <a:pPr marL="285750" marR="0" lvl="0" indent="-285750" fontAlgn="base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i="1" dirty="0">
                    <a:latin typeface="Calibri"/>
                  </a:rPr>
                  <a:t>Operation: fuel, personnel</a:t>
                </a:r>
              </a:p>
              <a:p>
                <a:pPr marL="285750" marR="0" lvl="0" indent="-285750" fontAlgn="base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i="1" dirty="0">
                    <a:latin typeface="Calibri"/>
                  </a:rPr>
                  <a:t>Maintenance, heat loss</a:t>
                </a:r>
              </a:p>
              <a:p>
                <a:pPr marR="0" lvl="0" fontAlgn="base">
                  <a:lnSpc>
                    <a:spcPct val="100000"/>
                  </a:lnSpc>
                  <a:buClrTx/>
                  <a:buSzTx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RISK</a:t>
                </a:r>
                <a:r>
                  <a:rPr lang="en-US" sz="1400" i="1" dirty="0">
                    <a:latin typeface="Calibri"/>
                  </a:rPr>
                  <a:t>: </a:t>
                </a:r>
              </a:p>
              <a:p>
                <a:pPr marL="285750" marR="0" lvl="0" indent="-285750" fontAlgn="base">
                  <a:lnSpc>
                    <a:spcPct val="100000"/>
                  </a:lnSpc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i="1" dirty="0">
                    <a:latin typeface="Calibri"/>
                  </a:rPr>
                  <a:t>Resources, consumption, retention, debtor, prices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A9614D1-C8D8-7558-126C-12B0A1ADD007}"/>
                  </a:ext>
                </a:extLst>
              </p:cNvPr>
              <p:cNvSpPr txBox="1"/>
              <p:nvPr/>
            </p:nvSpPr>
            <p:spPr>
              <a:xfrm>
                <a:off x="5625530" y="3169181"/>
                <a:ext cx="16678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Cost Structure</a:t>
                </a:r>
              </a:p>
            </p:txBody>
          </p:sp>
        </p:grpSp>
        <p:pic>
          <p:nvPicPr>
            <p:cNvPr id="23" name="Picture 22" descr="A white line drawing of a coin with arrows pointing to the side&#10;&#10;Description automatically generated">
              <a:extLst>
                <a:ext uri="{FF2B5EF4-FFF2-40B4-BE49-F238E27FC236}">
                  <a16:creationId xmlns:a16="http://schemas.microsoft.com/office/drawing/2014/main" id="{03DD6FD4-182F-74CE-484F-A6AF6353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681" y="2295718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0A5E0F3-01AD-4070-48DD-F24203D99A36}"/>
              </a:ext>
            </a:extLst>
          </p:cNvPr>
          <p:cNvGrpSpPr/>
          <p:nvPr/>
        </p:nvGrpSpPr>
        <p:grpSpPr>
          <a:xfrm>
            <a:off x="6115731" y="2069575"/>
            <a:ext cx="2528808" cy="3740177"/>
            <a:chOff x="6177752" y="2069575"/>
            <a:chExt cx="2528808" cy="37401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0630A2A-78B8-547B-EAAE-EB5EDADBCBB3}"/>
                </a:ext>
              </a:extLst>
            </p:cNvPr>
            <p:cNvGrpSpPr/>
            <p:nvPr/>
          </p:nvGrpSpPr>
          <p:grpSpPr>
            <a:xfrm>
              <a:off x="6177752" y="2069575"/>
              <a:ext cx="2528808" cy="3740177"/>
              <a:chOff x="4836551" y="2891216"/>
              <a:chExt cx="2401628" cy="355206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3312915-0C6E-6126-2160-A930E8D04551}"/>
                  </a:ext>
                </a:extLst>
              </p:cNvPr>
              <p:cNvGrpSpPr/>
              <p:nvPr/>
            </p:nvGrpSpPr>
            <p:grpSpPr>
              <a:xfrm>
                <a:off x="4836551" y="2891216"/>
                <a:ext cx="2401628" cy="3552069"/>
                <a:chOff x="4836551" y="1652966"/>
                <a:chExt cx="2401628" cy="3552069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CA46CC37-FE4F-5D18-95E8-193F136EBAFD}"/>
                    </a:ext>
                  </a:extLst>
                </p:cNvPr>
                <p:cNvSpPr/>
                <p:nvPr/>
              </p:nvSpPr>
              <p:spPr bwMode="auto">
                <a:xfrm>
                  <a:off x="4836551" y="1652966"/>
                  <a:ext cx="2222312" cy="3552069"/>
                </a:xfrm>
                <a:prstGeom prst="roundRect">
                  <a:avLst>
                    <a:gd name="adj" fmla="val 11132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F75782F-8D70-0538-05AD-B40F191FD60C}"/>
                    </a:ext>
                  </a:extLst>
                </p:cNvPr>
                <p:cNvSpPr/>
                <p:nvPr/>
              </p:nvSpPr>
              <p:spPr bwMode="auto">
                <a:xfrm>
                  <a:off x="5015863" y="1742622"/>
                  <a:ext cx="2222316" cy="3372758"/>
                </a:xfrm>
                <a:prstGeom prst="roundRect">
                  <a:avLst>
                    <a:gd name="adj" fmla="val 10098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: Top Corners Rounded 20">
                  <a:extLst>
                    <a:ext uri="{FF2B5EF4-FFF2-40B4-BE49-F238E27FC236}">
                      <a16:creationId xmlns:a16="http://schemas.microsoft.com/office/drawing/2014/main" id="{7036F62D-2F27-6081-A7D4-F2A52786BC0E}"/>
                    </a:ext>
                  </a:extLst>
                </p:cNvPr>
                <p:cNvSpPr/>
                <p:nvPr/>
              </p:nvSpPr>
              <p:spPr bwMode="auto">
                <a:xfrm>
                  <a:off x="5015863" y="1742622"/>
                  <a:ext cx="2222316" cy="715173"/>
                </a:xfrm>
                <a:prstGeom prst="round2SameRect">
                  <a:avLst>
                    <a:gd name="adj1" fmla="val 32103"/>
                    <a:gd name="adj2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8A293C-8273-10B0-5EB4-50875B4C6A0A}"/>
                  </a:ext>
                </a:extLst>
              </p:cNvPr>
              <p:cNvSpPr txBox="1"/>
              <p:nvPr/>
            </p:nvSpPr>
            <p:spPr>
              <a:xfrm>
                <a:off x="5153547" y="3848818"/>
                <a:ext cx="1982989" cy="2338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lang="en-US" sz="1400" b="1" i="1" dirty="0">
                    <a:latin typeface="Calibri"/>
                  </a:rPr>
                  <a:t>Tariffs</a:t>
                </a:r>
                <a:r>
                  <a:rPr lang="en-US" sz="1400" i="1" dirty="0">
                    <a:latin typeface="Calibri"/>
                  </a:rPr>
                  <a:t>: variable rate, fixed rate, risk mitigation, </a:t>
                </a:r>
                <a:r>
                  <a:rPr kumimoji="0" lang="en-US" sz="140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discount rate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(return on capital you want to achieve)</a:t>
                </a:r>
                <a:endParaRPr lang="en-US" sz="1400" i="1" dirty="0">
                  <a:latin typeface="Calibri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400" b="1" i="1" dirty="0">
                    <a:latin typeface="Calibri"/>
                  </a:rPr>
                  <a:t>One-time Payments</a:t>
                </a:r>
                <a:r>
                  <a:rPr lang="en-US" sz="1400" i="1" dirty="0">
                    <a:latin typeface="Calibri"/>
                  </a:rPr>
                  <a:t>: new customer connection</a:t>
                </a:r>
              </a:p>
              <a:p>
                <a:pPr marL="285750" indent="-285750" fontAlgn="base"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Subsidies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tax rebates, capital grants, operating subsidies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13C05B-553D-5F07-9D12-0CE21B8165EA}"/>
                  </a:ext>
                </a:extLst>
              </p:cNvPr>
              <p:cNvSpPr txBox="1"/>
              <p:nvPr/>
            </p:nvSpPr>
            <p:spPr>
              <a:xfrm>
                <a:off x="5558730" y="3169181"/>
                <a:ext cx="1667898" cy="321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Revenue Stream</a:t>
                </a:r>
              </a:p>
            </p:txBody>
          </p:sp>
        </p:grpSp>
        <p:pic>
          <p:nvPicPr>
            <p:cNvPr id="25" name="Picture 24" descr="A white line drawing of a coin and arrows&#10;&#10;Description automatically generated">
              <a:extLst>
                <a:ext uri="{FF2B5EF4-FFF2-40B4-BE49-F238E27FC236}">
                  <a16:creationId xmlns:a16="http://schemas.microsoft.com/office/drawing/2014/main" id="{34AC52A8-4AB0-B25B-0A5D-D072F734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084" y="2295718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5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DHC Projects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17</a:t>
            </a:fld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7FEC96-D810-3A99-7425-14BBA2452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20" y="1738929"/>
            <a:ext cx="9547885" cy="498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F3700-BF86-ED7B-A104-99345DF1DA69}"/>
              </a:ext>
            </a:extLst>
          </p:cNvPr>
          <p:cNvSpPr txBox="1"/>
          <p:nvPr/>
        </p:nvSpPr>
        <p:spPr>
          <a:xfrm>
            <a:off x="78897" y="6011050"/>
            <a:ext cx="33808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6450" marR="0" lvl="0" indent="-806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	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Module 5: Heating and cooling market and finance, THERMOS, 2020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76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Project Financing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for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DHC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F8A4FB4-4934-B007-44B0-E8839416F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614" y="1622194"/>
            <a:ext cx="7112809" cy="47341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E0B192-92E1-E218-F82D-D83C56379EE0}"/>
              </a:ext>
            </a:extLst>
          </p:cNvPr>
          <p:cNvSpPr txBox="1"/>
          <p:nvPr/>
        </p:nvSpPr>
        <p:spPr>
          <a:xfrm>
            <a:off x="6097324" y="6283913"/>
            <a:ext cx="459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6450" marR="0" lvl="0" indent="-806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	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Module 5: Heating and cooling market and finance, THERMOS, 2020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26E3A6-0BF5-C779-CF8A-A091BAA19624}"/>
              </a:ext>
            </a:extLst>
          </p:cNvPr>
          <p:cNvSpPr txBox="1">
            <a:spLocks/>
          </p:cNvSpPr>
          <p:nvPr/>
        </p:nvSpPr>
        <p:spPr>
          <a:xfrm>
            <a:off x="359967" y="1712948"/>
            <a:ext cx="4464000" cy="4965068"/>
          </a:xfrm>
          <a:prstGeom prst="roundRect">
            <a:avLst>
              <a:gd name="adj" fmla="val 8140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Project Finance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The funding of long-term infrastructure, industrial projects, and public services using a nonrecourse or limited-recourse financial structure.(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6"/>
              </a:rPr>
              <a:t>Investopedia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Typical ways in which two or more parties share risk and rewards for a specific project are: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Joint Venture (JV)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agreement, 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1" dirty="0">
                <a:solidFill>
                  <a:srgbClr val="0C3558"/>
                </a:solidFill>
                <a:latin typeface="Arial"/>
              </a:rPr>
              <a:t>Special Purpose Vehicle (SPV)</a:t>
            </a:r>
            <a:r>
              <a:rPr lang="en-GB" sz="2000" dirty="0">
                <a:solidFill>
                  <a:srgbClr val="0C3558"/>
                </a:solidFill>
                <a:latin typeface="Arial"/>
              </a:rPr>
              <a:t>,</a:t>
            </a: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b="1" dirty="0">
                <a:solidFill>
                  <a:srgbClr val="0C3558"/>
                </a:solidFill>
                <a:latin typeface="Arial"/>
              </a:rPr>
              <a:t>Public-Private Partnership (PPP)</a:t>
            </a:r>
            <a:r>
              <a:rPr lang="en-GB" sz="2000" dirty="0">
                <a:solidFill>
                  <a:srgbClr val="0C3558"/>
                </a:solidFill>
                <a:latin typeface="Arial"/>
              </a:rPr>
              <a:t>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180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GB" sz="4200" b="1" dirty="0">
                <a:ea typeface="Open Sans SemiCondensed Light" pitchFamily="2" charset="0"/>
                <a:cs typeface="Open Sans SemiCondensed Light" pitchFamily="2" charset="0"/>
              </a:rPr>
              <a:t>Financial framework for </a:t>
            </a:r>
            <a:br>
              <a:rPr lang="en-GB" sz="4200" b="1" dirty="0">
                <a:ea typeface="Open Sans SemiCondensed Light" pitchFamily="2" charset="0"/>
                <a:cs typeface="Open Sans SemiCondensed Light" pitchFamily="2" charset="0"/>
              </a:rPr>
            </a:br>
            <a:r>
              <a:rPr lang="en-GB" sz="4200" b="1" dirty="0">
                <a:ea typeface="Open Sans SemiCondensed Light" pitchFamily="2" charset="0"/>
                <a:cs typeface="Open Sans SemiCondensed Light" pitchFamily="2" charset="0"/>
              </a:rPr>
              <a:t>community DHC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19</a:t>
            </a:fld>
            <a:endParaRPr lang="de-A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0B192-92E1-E218-F82D-D83C56379EE0}"/>
              </a:ext>
            </a:extLst>
          </p:cNvPr>
          <p:cNvSpPr txBox="1"/>
          <p:nvPr/>
        </p:nvSpPr>
        <p:spPr>
          <a:xfrm>
            <a:off x="480086" y="6458432"/>
            <a:ext cx="8659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6450" lvl="0" indent="-806450"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</a:t>
            </a:r>
            <a:r>
              <a:rPr lang="en-GB" sz="1400" dirty="0">
                <a:solidFill>
                  <a:srgbClr val="0C3558"/>
                </a:solidFill>
                <a:hlinkClick r:id="rId4"/>
              </a:rPr>
              <a:t>Guidelines on Community Heating and Cooling, RESCOOP, 2023</a:t>
            </a:r>
            <a:endParaRPr lang="en-GB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D8F2DD-C95F-1693-71DF-EF8A789FE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19" y="2787587"/>
            <a:ext cx="11894161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7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Table </a:t>
            </a:r>
            <a:r>
              <a:rPr lang="de-DE" sz="42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of</a:t>
            </a:r>
            <a:r>
              <a:rPr lang="de-DE" sz="42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2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contents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E242-0B41-4901-4E2B-FFFD85897539}"/>
              </a:ext>
            </a:extLst>
          </p:cNvPr>
          <p:cNvSpPr txBox="1"/>
          <p:nvPr/>
        </p:nvSpPr>
        <p:spPr>
          <a:xfrm>
            <a:off x="809965" y="1990898"/>
            <a:ext cx="1031972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EU-27 country mapping of financing instruments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Assessment &amp; Lessons Learned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Download and explore the mapping: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Zenodo: Full Mapping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CoolLIFE Tool &amp; Knowledge Hub: focus on Space Cooling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SAPHEA Knowledge Hub: focus on Geothermal DHC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4151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Geothermal Project Risk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Curve</a:t>
            </a:r>
            <a:b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</a:b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(e.g.,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deep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geothermal, open loop)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20</a:t>
            </a:fld>
            <a:endParaRPr lang="de-A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0B192-92E1-E218-F82D-D83C56379EE0}"/>
              </a:ext>
            </a:extLst>
          </p:cNvPr>
          <p:cNvSpPr txBox="1"/>
          <p:nvPr/>
        </p:nvSpPr>
        <p:spPr>
          <a:xfrm>
            <a:off x="480087" y="6423264"/>
            <a:ext cx="5522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Source: </a:t>
            </a:r>
            <a:r>
              <a:rPr lang="de-DE" sz="1600" dirty="0">
                <a:hlinkClick r:id="rId4"/>
              </a:rPr>
              <a:t>Geothermal Handbook, Gehringer &amp; </a:t>
            </a:r>
            <a:r>
              <a:rPr lang="de-DE" sz="1600" dirty="0" err="1">
                <a:hlinkClick r:id="rId4"/>
              </a:rPr>
              <a:t>Loksha</a:t>
            </a:r>
            <a:r>
              <a:rPr lang="de-DE" sz="1600" dirty="0">
                <a:hlinkClick r:id="rId4"/>
              </a:rPr>
              <a:t>, 2012</a:t>
            </a:r>
            <a:endParaRPr lang="en-GB" sz="1600" dirty="0"/>
          </a:p>
        </p:txBody>
      </p:sp>
      <p:pic>
        <p:nvPicPr>
          <p:cNvPr id="2050" name="Picture 2" descr="Geothermal project risk and cumulative investment cost (Gehringer &amp; Loksha 2012)">
            <a:extLst>
              <a:ext uri="{FF2B5EF4-FFF2-40B4-BE49-F238E27FC236}">
                <a16:creationId xmlns:a16="http://schemas.microsoft.com/office/drawing/2014/main" id="{4CDC05D9-306C-627D-0DA7-B87FAB9D6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07" y="1414089"/>
            <a:ext cx="80962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292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Geothermal Projects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21</a:t>
            </a:fld>
            <a:endParaRPr lang="de-A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911577-72FD-E6E9-2E8D-08D4718B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25" y="1680089"/>
            <a:ext cx="9684714" cy="511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060AFF-760E-7588-1A9F-89E1C6EE290E}"/>
              </a:ext>
            </a:extLst>
          </p:cNvPr>
          <p:cNvSpPr txBox="1"/>
          <p:nvPr/>
        </p:nvSpPr>
        <p:spPr>
          <a:xfrm>
            <a:off x="7401754" y="6423264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Source: </a:t>
            </a:r>
            <a:r>
              <a:rPr lang="de-DE" sz="1600" dirty="0">
                <a:hlinkClick r:id="rId5"/>
              </a:rPr>
              <a:t>SAPHEA, 2024</a:t>
            </a:r>
            <a:r>
              <a:rPr lang="de-DE" sz="1600" dirty="0"/>
              <a:t> (NYR)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E0B192-92E1-E218-F82D-D83C56379EE0}"/>
              </a:ext>
            </a:extLst>
          </p:cNvPr>
          <p:cNvSpPr txBox="1"/>
          <p:nvPr/>
        </p:nvSpPr>
        <p:spPr>
          <a:xfrm>
            <a:off x="480087" y="6458432"/>
            <a:ext cx="2096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Source: </a:t>
            </a:r>
            <a:r>
              <a:rPr lang="de-DE" sz="1400" dirty="0">
                <a:hlinkClick r:id="rId6"/>
              </a:rPr>
              <a:t>GEOFAR, 2010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225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Public Incentives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Google Shape;1012;p36">
            <a:extLst>
              <a:ext uri="{FF2B5EF4-FFF2-40B4-BE49-F238E27FC236}">
                <a16:creationId xmlns:a16="http://schemas.microsoft.com/office/drawing/2014/main" id="{1E45708B-CC60-F6B1-3FD7-434E6E6EA0C6}"/>
              </a:ext>
            </a:extLst>
          </p:cNvPr>
          <p:cNvSpPr/>
          <p:nvPr/>
        </p:nvSpPr>
        <p:spPr>
          <a:xfrm>
            <a:off x="4398602" y="3930754"/>
            <a:ext cx="33291" cy="32473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41" y="0"/>
                </a:moveTo>
                <a:lnTo>
                  <a:pt x="1" y="441"/>
                </a:lnTo>
                <a:lnTo>
                  <a:pt x="441" y="869"/>
                </a:lnTo>
                <a:lnTo>
                  <a:pt x="870" y="441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Google Shape;1013;p36">
            <a:extLst>
              <a:ext uri="{FF2B5EF4-FFF2-40B4-BE49-F238E27FC236}">
                <a16:creationId xmlns:a16="http://schemas.microsoft.com/office/drawing/2014/main" id="{EFA57CE8-8940-3982-4E3C-2A48AA0AFC23}"/>
              </a:ext>
            </a:extLst>
          </p:cNvPr>
          <p:cNvSpPr/>
          <p:nvPr/>
        </p:nvSpPr>
        <p:spPr>
          <a:xfrm>
            <a:off x="4199505" y="4125408"/>
            <a:ext cx="33291" cy="32473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29" y="0"/>
                </a:moveTo>
                <a:lnTo>
                  <a:pt x="1" y="429"/>
                </a:lnTo>
                <a:lnTo>
                  <a:pt x="429" y="869"/>
                </a:lnTo>
                <a:lnTo>
                  <a:pt x="870" y="429"/>
                </a:lnTo>
                <a:lnTo>
                  <a:pt x="4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Google Shape;1014;p36">
            <a:extLst>
              <a:ext uri="{FF2B5EF4-FFF2-40B4-BE49-F238E27FC236}">
                <a16:creationId xmlns:a16="http://schemas.microsoft.com/office/drawing/2014/main" id="{765BF5A3-118E-CDBA-C71B-691741FDB2BA}"/>
              </a:ext>
            </a:extLst>
          </p:cNvPr>
          <p:cNvSpPr/>
          <p:nvPr/>
        </p:nvSpPr>
        <p:spPr>
          <a:xfrm>
            <a:off x="4348934" y="3947178"/>
            <a:ext cx="33330" cy="32473"/>
          </a:xfrm>
          <a:custGeom>
            <a:avLst/>
            <a:gdLst/>
            <a:ahLst/>
            <a:cxnLst/>
            <a:rect l="l" t="t" r="r" b="b"/>
            <a:pathLst>
              <a:path w="871" h="870" extrusionOk="0">
                <a:moveTo>
                  <a:pt x="430" y="1"/>
                </a:moveTo>
                <a:lnTo>
                  <a:pt x="1" y="429"/>
                </a:lnTo>
                <a:lnTo>
                  <a:pt x="430" y="870"/>
                </a:lnTo>
                <a:lnTo>
                  <a:pt x="870" y="429"/>
                </a:lnTo>
                <a:lnTo>
                  <a:pt x="4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oogle Shape;1015;p36">
            <a:extLst>
              <a:ext uri="{FF2B5EF4-FFF2-40B4-BE49-F238E27FC236}">
                <a16:creationId xmlns:a16="http://schemas.microsoft.com/office/drawing/2014/main" id="{B33E99BA-C570-3280-170E-052C8420F2E5}"/>
              </a:ext>
            </a:extLst>
          </p:cNvPr>
          <p:cNvSpPr/>
          <p:nvPr/>
        </p:nvSpPr>
        <p:spPr>
          <a:xfrm>
            <a:off x="4382224" y="3979614"/>
            <a:ext cx="33291" cy="32510"/>
          </a:xfrm>
          <a:custGeom>
            <a:avLst/>
            <a:gdLst/>
            <a:ahLst/>
            <a:cxnLst/>
            <a:rect l="l" t="t" r="r" b="b"/>
            <a:pathLst>
              <a:path w="870" h="871" extrusionOk="0">
                <a:moveTo>
                  <a:pt x="429" y="1"/>
                </a:moveTo>
                <a:lnTo>
                  <a:pt x="0" y="430"/>
                </a:lnTo>
                <a:lnTo>
                  <a:pt x="429" y="870"/>
                </a:lnTo>
                <a:lnTo>
                  <a:pt x="869" y="43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Google Shape;1016;p36">
            <a:extLst>
              <a:ext uri="{FF2B5EF4-FFF2-40B4-BE49-F238E27FC236}">
                <a16:creationId xmlns:a16="http://schemas.microsoft.com/office/drawing/2014/main" id="{4863DA7E-8C97-DB5E-BBDF-7781A946F43D}"/>
              </a:ext>
            </a:extLst>
          </p:cNvPr>
          <p:cNvSpPr/>
          <p:nvPr/>
        </p:nvSpPr>
        <p:spPr>
          <a:xfrm>
            <a:off x="4215922" y="4076959"/>
            <a:ext cx="33291" cy="32025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0"/>
                </a:moveTo>
                <a:lnTo>
                  <a:pt x="0" y="429"/>
                </a:lnTo>
                <a:lnTo>
                  <a:pt x="441" y="858"/>
                </a:lnTo>
                <a:lnTo>
                  <a:pt x="869" y="429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Google Shape;1017;p36">
            <a:extLst>
              <a:ext uri="{FF2B5EF4-FFF2-40B4-BE49-F238E27FC236}">
                <a16:creationId xmlns:a16="http://schemas.microsoft.com/office/drawing/2014/main" id="{637E2FE0-785E-3DA1-886C-4BE26EC9A915}"/>
              </a:ext>
            </a:extLst>
          </p:cNvPr>
          <p:cNvSpPr/>
          <p:nvPr/>
        </p:nvSpPr>
        <p:spPr>
          <a:xfrm>
            <a:off x="4249175" y="4109395"/>
            <a:ext cx="33291" cy="32025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1"/>
                </a:moveTo>
                <a:lnTo>
                  <a:pt x="0" y="429"/>
                </a:lnTo>
                <a:lnTo>
                  <a:pt x="441" y="858"/>
                </a:lnTo>
                <a:lnTo>
                  <a:pt x="870" y="429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Google Shape;1018;p36">
            <a:extLst>
              <a:ext uri="{FF2B5EF4-FFF2-40B4-BE49-F238E27FC236}">
                <a16:creationId xmlns:a16="http://schemas.microsoft.com/office/drawing/2014/main" id="{C5D3591F-B005-2840-610C-25F7D4C5B099}"/>
              </a:ext>
            </a:extLst>
          </p:cNvPr>
          <p:cNvSpPr/>
          <p:nvPr/>
        </p:nvSpPr>
        <p:spPr>
          <a:xfrm>
            <a:off x="4266050" y="4028062"/>
            <a:ext cx="66085" cy="64947"/>
          </a:xfrm>
          <a:custGeom>
            <a:avLst/>
            <a:gdLst/>
            <a:ahLst/>
            <a:cxnLst/>
            <a:rect l="l" t="t" r="r" b="b"/>
            <a:pathLst>
              <a:path w="1727" h="1740" extrusionOk="0">
                <a:moveTo>
                  <a:pt x="429" y="1"/>
                </a:moveTo>
                <a:lnTo>
                  <a:pt x="0" y="441"/>
                </a:lnTo>
                <a:lnTo>
                  <a:pt x="1298" y="1739"/>
                </a:lnTo>
                <a:lnTo>
                  <a:pt x="1726" y="131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Google Shape;1019;p36">
            <a:extLst>
              <a:ext uri="{FF2B5EF4-FFF2-40B4-BE49-F238E27FC236}">
                <a16:creationId xmlns:a16="http://schemas.microsoft.com/office/drawing/2014/main" id="{F65392B8-A249-6345-ACF6-3BC35EB0F70F}"/>
              </a:ext>
            </a:extLst>
          </p:cNvPr>
          <p:cNvSpPr/>
          <p:nvPr/>
        </p:nvSpPr>
        <p:spPr>
          <a:xfrm>
            <a:off x="4298844" y="3995627"/>
            <a:ext cx="66544" cy="64909"/>
          </a:xfrm>
          <a:custGeom>
            <a:avLst/>
            <a:gdLst/>
            <a:ahLst/>
            <a:cxnLst/>
            <a:rect l="l" t="t" r="r" b="b"/>
            <a:pathLst>
              <a:path w="1739" h="1739" extrusionOk="0">
                <a:moveTo>
                  <a:pt x="441" y="1"/>
                </a:moveTo>
                <a:lnTo>
                  <a:pt x="0" y="441"/>
                </a:lnTo>
                <a:lnTo>
                  <a:pt x="1310" y="1739"/>
                </a:lnTo>
                <a:lnTo>
                  <a:pt x="1739" y="1310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Google Shape;1020;p36">
            <a:extLst>
              <a:ext uri="{FF2B5EF4-FFF2-40B4-BE49-F238E27FC236}">
                <a16:creationId xmlns:a16="http://schemas.microsoft.com/office/drawing/2014/main" id="{56282549-65DE-1487-0016-30BEF5166F61}"/>
              </a:ext>
            </a:extLst>
          </p:cNvPr>
          <p:cNvSpPr/>
          <p:nvPr/>
        </p:nvSpPr>
        <p:spPr>
          <a:xfrm>
            <a:off x="4332096" y="4823546"/>
            <a:ext cx="22347" cy="22284"/>
          </a:xfrm>
          <a:custGeom>
            <a:avLst/>
            <a:gdLst/>
            <a:ahLst/>
            <a:cxnLst/>
            <a:rect l="l" t="t" r="r" b="b"/>
            <a:pathLst>
              <a:path w="584" h="597" extrusionOk="0">
                <a:moveTo>
                  <a:pt x="0" y="1"/>
                </a:moveTo>
                <a:lnTo>
                  <a:pt x="0" y="596"/>
                </a:lnTo>
                <a:lnTo>
                  <a:pt x="584" y="596"/>
                </a:lnTo>
                <a:lnTo>
                  <a:pt x="5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Google Shape;1021;p36">
            <a:extLst>
              <a:ext uri="{FF2B5EF4-FFF2-40B4-BE49-F238E27FC236}">
                <a16:creationId xmlns:a16="http://schemas.microsoft.com/office/drawing/2014/main" id="{A82E8404-C0D4-658C-5B0C-DB64A8CF206F}"/>
              </a:ext>
            </a:extLst>
          </p:cNvPr>
          <p:cNvSpPr/>
          <p:nvPr/>
        </p:nvSpPr>
        <p:spPr>
          <a:xfrm>
            <a:off x="4309787" y="4934216"/>
            <a:ext cx="67462" cy="6580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583" y="1"/>
                </a:moveTo>
                <a:lnTo>
                  <a:pt x="583" y="596"/>
                </a:lnTo>
                <a:lnTo>
                  <a:pt x="0" y="596"/>
                </a:lnTo>
                <a:lnTo>
                  <a:pt x="0" y="1179"/>
                </a:lnTo>
                <a:lnTo>
                  <a:pt x="583" y="1179"/>
                </a:lnTo>
                <a:lnTo>
                  <a:pt x="583" y="1763"/>
                </a:lnTo>
                <a:lnTo>
                  <a:pt x="1167" y="1763"/>
                </a:lnTo>
                <a:lnTo>
                  <a:pt x="1167" y="1179"/>
                </a:lnTo>
                <a:lnTo>
                  <a:pt x="1762" y="1179"/>
                </a:lnTo>
                <a:lnTo>
                  <a:pt x="1762" y="596"/>
                </a:lnTo>
                <a:lnTo>
                  <a:pt x="1167" y="596"/>
                </a:lnTo>
                <a:lnTo>
                  <a:pt x="1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Google Shape;1022;p36">
            <a:extLst>
              <a:ext uri="{FF2B5EF4-FFF2-40B4-BE49-F238E27FC236}">
                <a16:creationId xmlns:a16="http://schemas.microsoft.com/office/drawing/2014/main" id="{1DAA9C6B-60EE-5E05-3CC5-D781DB839C12}"/>
              </a:ext>
            </a:extLst>
          </p:cNvPr>
          <p:cNvSpPr/>
          <p:nvPr/>
        </p:nvSpPr>
        <p:spPr>
          <a:xfrm>
            <a:off x="3790827" y="5775908"/>
            <a:ext cx="27398" cy="26726"/>
          </a:xfrm>
          <a:custGeom>
            <a:avLst/>
            <a:gdLst/>
            <a:ahLst/>
            <a:cxnLst/>
            <a:rect l="l" t="t" r="r" b="b"/>
            <a:pathLst>
              <a:path w="716" h="716" extrusionOk="0">
                <a:moveTo>
                  <a:pt x="1" y="1"/>
                </a:moveTo>
                <a:lnTo>
                  <a:pt x="1" y="715"/>
                </a:lnTo>
                <a:lnTo>
                  <a:pt x="715" y="715"/>
                </a:lnTo>
                <a:lnTo>
                  <a:pt x="7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Google Shape;1026;p36">
            <a:extLst>
              <a:ext uri="{FF2B5EF4-FFF2-40B4-BE49-F238E27FC236}">
                <a16:creationId xmlns:a16="http://schemas.microsoft.com/office/drawing/2014/main" id="{2F58D110-884F-EBFD-78E7-A63380316FF4}"/>
              </a:ext>
            </a:extLst>
          </p:cNvPr>
          <p:cNvSpPr/>
          <p:nvPr/>
        </p:nvSpPr>
        <p:spPr>
          <a:xfrm>
            <a:off x="4802727" y="1616456"/>
            <a:ext cx="4265495" cy="979984"/>
          </a:xfrm>
          <a:custGeom>
            <a:avLst/>
            <a:gdLst/>
            <a:ahLst/>
            <a:cxnLst/>
            <a:rect l="l" t="t" r="r" b="b"/>
            <a:pathLst>
              <a:path w="87298" h="26255" extrusionOk="0">
                <a:moveTo>
                  <a:pt x="14979" y="1"/>
                </a:moveTo>
                <a:cubicBezTo>
                  <a:pt x="6704" y="1"/>
                  <a:pt x="1" y="6716"/>
                  <a:pt x="1" y="14979"/>
                </a:cubicBezTo>
                <a:lnTo>
                  <a:pt x="1" y="26254"/>
                </a:lnTo>
                <a:lnTo>
                  <a:pt x="78356" y="26254"/>
                </a:lnTo>
                <a:lnTo>
                  <a:pt x="87297" y="13419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Essential to support development of the sector until market uptake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1027;p36">
            <a:extLst>
              <a:ext uri="{FF2B5EF4-FFF2-40B4-BE49-F238E27FC236}">
                <a16:creationId xmlns:a16="http://schemas.microsoft.com/office/drawing/2014/main" id="{915C9572-D06C-505E-F1A4-2AE851CE9D06}"/>
              </a:ext>
            </a:extLst>
          </p:cNvPr>
          <p:cNvSpPr/>
          <p:nvPr/>
        </p:nvSpPr>
        <p:spPr>
          <a:xfrm>
            <a:off x="3170771" y="1619143"/>
            <a:ext cx="6023202" cy="1846087"/>
          </a:xfrm>
          <a:custGeom>
            <a:avLst/>
            <a:gdLst/>
            <a:ahLst/>
            <a:cxnLst/>
            <a:rect l="l" t="t" r="r" b="b"/>
            <a:pathLst>
              <a:path w="126529" h="49459" extrusionOk="0">
                <a:moveTo>
                  <a:pt x="112896" y="0"/>
                </a:moveTo>
                <a:lnTo>
                  <a:pt x="121992" y="13347"/>
                </a:lnTo>
                <a:lnTo>
                  <a:pt x="115634" y="22467"/>
                </a:lnTo>
                <a:lnTo>
                  <a:pt x="24396" y="22467"/>
                </a:lnTo>
                <a:lnTo>
                  <a:pt x="24396" y="22432"/>
                </a:lnTo>
                <a:lnTo>
                  <a:pt x="24373" y="22432"/>
                </a:lnTo>
                <a:lnTo>
                  <a:pt x="0" y="46804"/>
                </a:lnTo>
                <a:lnTo>
                  <a:pt x="2644" y="49459"/>
                </a:lnTo>
                <a:lnTo>
                  <a:pt x="25897" y="26194"/>
                </a:lnTo>
                <a:lnTo>
                  <a:pt x="117587" y="26194"/>
                </a:lnTo>
                <a:lnTo>
                  <a:pt x="126528" y="13383"/>
                </a:lnTo>
                <a:lnTo>
                  <a:pt x="11758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Google Shape;1028;p36">
            <a:extLst>
              <a:ext uri="{FF2B5EF4-FFF2-40B4-BE49-F238E27FC236}">
                <a16:creationId xmlns:a16="http://schemas.microsoft.com/office/drawing/2014/main" id="{002989BB-4C15-3F69-E008-2506AD14A323}"/>
              </a:ext>
            </a:extLst>
          </p:cNvPr>
          <p:cNvSpPr/>
          <p:nvPr/>
        </p:nvSpPr>
        <p:spPr>
          <a:xfrm>
            <a:off x="3054136" y="2811733"/>
            <a:ext cx="1239733" cy="1721233"/>
          </a:xfrm>
          <a:custGeom>
            <a:avLst/>
            <a:gdLst/>
            <a:ahLst/>
            <a:cxnLst/>
            <a:rect l="l" t="t" r="r" b="b"/>
            <a:pathLst>
              <a:path w="32398" h="46114" extrusionOk="0">
                <a:moveTo>
                  <a:pt x="0" y="0"/>
                </a:moveTo>
                <a:lnTo>
                  <a:pt x="0" y="46113"/>
                </a:lnTo>
                <a:lnTo>
                  <a:pt x="23384" y="22729"/>
                </a:lnTo>
                <a:lnTo>
                  <a:pt x="25754" y="20372"/>
                </a:lnTo>
                <a:lnTo>
                  <a:pt x="32397" y="13728"/>
                </a:lnTo>
                <a:cubicBezTo>
                  <a:pt x="24158" y="5299"/>
                  <a:pt x="12692" y="6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Google Shape;1033;p36">
            <a:extLst>
              <a:ext uri="{FF2B5EF4-FFF2-40B4-BE49-F238E27FC236}">
                <a16:creationId xmlns:a16="http://schemas.microsoft.com/office/drawing/2014/main" id="{EF32A0E6-5B1F-8270-85D2-3313C531F2B5}"/>
              </a:ext>
            </a:extLst>
          </p:cNvPr>
          <p:cNvSpPr/>
          <p:nvPr/>
        </p:nvSpPr>
        <p:spPr>
          <a:xfrm>
            <a:off x="4391830" y="5782328"/>
            <a:ext cx="4676393" cy="979983"/>
          </a:xfrm>
          <a:custGeom>
            <a:avLst/>
            <a:gdLst/>
            <a:ahLst/>
            <a:cxnLst/>
            <a:rect l="l" t="t" r="r" b="b"/>
            <a:pathLst>
              <a:path w="87298" h="26255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54"/>
                </a:lnTo>
                <a:lnTo>
                  <a:pt x="78356" y="26254"/>
                </a:lnTo>
                <a:lnTo>
                  <a:pt x="87297" y="13419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common: Guarantees, TA, Advisory Services, Operating Subsidies, Feed-in tariffs, CO2 taxes, etc.</a:t>
            </a:r>
          </a:p>
        </p:txBody>
      </p:sp>
      <p:sp>
        <p:nvSpPr>
          <p:cNvPr id="36" name="Google Shape;1034;p36">
            <a:extLst>
              <a:ext uri="{FF2B5EF4-FFF2-40B4-BE49-F238E27FC236}">
                <a16:creationId xmlns:a16="http://schemas.microsoft.com/office/drawing/2014/main" id="{4E88A09D-D856-254C-CA8F-835B55F5D5B5}"/>
              </a:ext>
            </a:extLst>
          </p:cNvPr>
          <p:cNvSpPr/>
          <p:nvPr/>
        </p:nvSpPr>
        <p:spPr>
          <a:xfrm>
            <a:off x="3171230" y="5755230"/>
            <a:ext cx="6022631" cy="1007940"/>
          </a:xfrm>
          <a:custGeom>
            <a:avLst/>
            <a:gdLst/>
            <a:ahLst/>
            <a:cxnLst/>
            <a:rect l="l" t="t" r="r" b="b"/>
            <a:pathLst>
              <a:path w="126517" h="27004" extrusionOk="0">
                <a:moveTo>
                  <a:pt x="2632" y="1"/>
                </a:moveTo>
                <a:lnTo>
                  <a:pt x="0" y="2632"/>
                </a:lnTo>
                <a:lnTo>
                  <a:pt x="24384" y="26968"/>
                </a:lnTo>
                <a:lnTo>
                  <a:pt x="24384" y="27004"/>
                </a:lnTo>
                <a:lnTo>
                  <a:pt x="117575" y="27004"/>
                </a:lnTo>
                <a:lnTo>
                  <a:pt x="126516" y="14193"/>
                </a:lnTo>
                <a:lnTo>
                  <a:pt x="117575" y="810"/>
                </a:lnTo>
                <a:lnTo>
                  <a:pt x="112884" y="810"/>
                </a:lnTo>
                <a:lnTo>
                  <a:pt x="121980" y="14157"/>
                </a:lnTo>
                <a:lnTo>
                  <a:pt x="115622" y="23277"/>
                </a:lnTo>
                <a:lnTo>
                  <a:pt x="25885" y="23277"/>
                </a:lnTo>
                <a:lnTo>
                  <a:pt x="26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Google Shape;1035;p36">
            <a:extLst>
              <a:ext uri="{FF2B5EF4-FFF2-40B4-BE49-F238E27FC236}">
                <a16:creationId xmlns:a16="http://schemas.microsoft.com/office/drawing/2014/main" id="{8B62EC87-4FC0-D551-97CC-934D9C556466}"/>
              </a:ext>
            </a:extLst>
          </p:cNvPr>
          <p:cNvSpPr/>
          <p:nvPr/>
        </p:nvSpPr>
        <p:spPr>
          <a:xfrm>
            <a:off x="3054136" y="4532929"/>
            <a:ext cx="1220600" cy="1683422"/>
          </a:xfrm>
          <a:custGeom>
            <a:avLst/>
            <a:gdLst/>
            <a:ahLst/>
            <a:cxnLst/>
            <a:rect l="l" t="t" r="r" b="b"/>
            <a:pathLst>
              <a:path w="31898" h="45101" extrusionOk="0">
                <a:moveTo>
                  <a:pt x="0" y="0"/>
                </a:moveTo>
                <a:lnTo>
                  <a:pt x="0" y="45101"/>
                </a:lnTo>
                <a:cubicBezTo>
                  <a:pt x="12431" y="45041"/>
                  <a:pt x="23694" y="40017"/>
                  <a:pt x="31897" y="318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Google Shape;1040;p36">
            <a:extLst>
              <a:ext uri="{FF2B5EF4-FFF2-40B4-BE49-F238E27FC236}">
                <a16:creationId xmlns:a16="http://schemas.microsoft.com/office/drawing/2014/main" id="{E82DE77A-50FF-F1E7-0FB6-1E0B5A593ACC}"/>
              </a:ext>
            </a:extLst>
          </p:cNvPr>
          <p:cNvSpPr/>
          <p:nvPr/>
        </p:nvSpPr>
        <p:spPr>
          <a:xfrm>
            <a:off x="4640223" y="2914565"/>
            <a:ext cx="5387419" cy="979536"/>
          </a:xfrm>
          <a:custGeom>
            <a:avLst/>
            <a:gdLst/>
            <a:ahLst/>
            <a:cxnLst/>
            <a:rect l="l" t="t" r="r" b="b"/>
            <a:pathLst>
              <a:path w="87298" h="26243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42"/>
                </a:lnTo>
                <a:lnTo>
                  <a:pt x="78356" y="26242"/>
                </a:lnTo>
                <a:lnTo>
                  <a:pt x="87297" y="13407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Promote efficiency and RES by lowering CAPEX and OPEX, increasing profitability and bankability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041;p36">
            <a:extLst>
              <a:ext uri="{FF2B5EF4-FFF2-40B4-BE49-F238E27FC236}">
                <a16:creationId xmlns:a16="http://schemas.microsoft.com/office/drawing/2014/main" id="{75272468-2467-5CC1-9A9C-9A966F3ACF25}"/>
              </a:ext>
            </a:extLst>
          </p:cNvPr>
          <p:cNvSpPr/>
          <p:nvPr/>
        </p:nvSpPr>
        <p:spPr>
          <a:xfrm>
            <a:off x="4311586" y="2914565"/>
            <a:ext cx="5861114" cy="979536"/>
          </a:xfrm>
          <a:custGeom>
            <a:avLst/>
            <a:gdLst/>
            <a:ahLst/>
            <a:cxnLst/>
            <a:rect l="l" t="t" r="r" b="b"/>
            <a:pathLst>
              <a:path w="123124" h="26243" extrusionOk="0">
                <a:moveTo>
                  <a:pt x="109491" y="1"/>
                </a:moveTo>
                <a:lnTo>
                  <a:pt x="118599" y="13360"/>
                </a:lnTo>
                <a:lnTo>
                  <a:pt x="112229" y="22504"/>
                </a:lnTo>
                <a:lnTo>
                  <a:pt x="1" y="22504"/>
                </a:lnTo>
                <a:lnTo>
                  <a:pt x="1" y="26242"/>
                </a:lnTo>
                <a:lnTo>
                  <a:pt x="114182" y="26242"/>
                </a:lnTo>
                <a:lnTo>
                  <a:pt x="123123" y="13407"/>
                </a:lnTo>
                <a:lnTo>
                  <a:pt x="1141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Google Shape;1042;p36">
            <a:extLst>
              <a:ext uri="{FF2B5EF4-FFF2-40B4-BE49-F238E27FC236}">
                <a16:creationId xmlns:a16="http://schemas.microsoft.com/office/drawing/2014/main" id="{5535EE83-6C41-ED4E-0197-A19B85BEA177}"/>
              </a:ext>
            </a:extLst>
          </p:cNvPr>
          <p:cNvSpPr/>
          <p:nvPr/>
        </p:nvSpPr>
        <p:spPr>
          <a:xfrm>
            <a:off x="3047786" y="3323691"/>
            <a:ext cx="1737225" cy="1209275"/>
          </a:xfrm>
          <a:custGeom>
            <a:avLst/>
            <a:gdLst/>
            <a:ahLst/>
            <a:cxnLst/>
            <a:rect l="l" t="t" r="r" b="b"/>
            <a:pathLst>
              <a:path w="45399" h="32398" extrusionOk="0">
                <a:moveTo>
                  <a:pt x="32397" y="0"/>
                </a:moveTo>
                <a:lnTo>
                  <a:pt x="0" y="32397"/>
                </a:lnTo>
                <a:lnTo>
                  <a:pt x="45387" y="32397"/>
                </a:lnTo>
                <a:cubicBezTo>
                  <a:pt x="45399" y="32231"/>
                  <a:pt x="45399" y="32064"/>
                  <a:pt x="45399" y="31897"/>
                </a:cubicBezTo>
                <a:cubicBezTo>
                  <a:pt x="45399" y="19479"/>
                  <a:pt x="40434" y="8228"/>
                  <a:pt x="323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Google Shape;1047;p36">
            <a:extLst>
              <a:ext uri="{FF2B5EF4-FFF2-40B4-BE49-F238E27FC236}">
                <a16:creationId xmlns:a16="http://schemas.microsoft.com/office/drawing/2014/main" id="{1B9190BA-796A-B8E4-48C3-08071128702E}"/>
              </a:ext>
            </a:extLst>
          </p:cNvPr>
          <p:cNvSpPr/>
          <p:nvPr/>
        </p:nvSpPr>
        <p:spPr>
          <a:xfrm>
            <a:off x="5755228" y="4441107"/>
            <a:ext cx="4850925" cy="979535"/>
          </a:xfrm>
          <a:custGeom>
            <a:avLst/>
            <a:gdLst/>
            <a:ahLst/>
            <a:cxnLst/>
            <a:rect l="l" t="t" r="r" b="b"/>
            <a:pathLst>
              <a:path w="87298" h="26243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42"/>
                </a:lnTo>
                <a:lnTo>
                  <a:pt x="78356" y="26242"/>
                </a:lnTo>
                <a:lnTo>
                  <a:pt x="87297" y="13407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Investment Grants, Soft Loans, Tax Rebates, and a combination of them</a:t>
            </a:r>
          </a:p>
        </p:txBody>
      </p:sp>
      <p:sp>
        <p:nvSpPr>
          <p:cNvPr id="46" name="Google Shape;1048;p36">
            <a:extLst>
              <a:ext uri="{FF2B5EF4-FFF2-40B4-BE49-F238E27FC236}">
                <a16:creationId xmlns:a16="http://schemas.microsoft.com/office/drawing/2014/main" id="{86A5A5CC-6AD7-322F-D3FC-A1212AC04413}"/>
              </a:ext>
            </a:extLst>
          </p:cNvPr>
          <p:cNvSpPr/>
          <p:nvPr/>
        </p:nvSpPr>
        <p:spPr>
          <a:xfrm>
            <a:off x="4311586" y="4441107"/>
            <a:ext cx="5861114" cy="979535"/>
          </a:xfrm>
          <a:custGeom>
            <a:avLst/>
            <a:gdLst/>
            <a:ahLst/>
            <a:cxnLst/>
            <a:rect l="l" t="t" r="r" b="b"/>
            <a:pathLst>
              <a:path w="123124" h="26243" extrusionOk="0">
                <a:moveTo>
                  <a:pt x="109491" y="1"/>
                </a:moveTo>
                <a:lnTo>
                  <a:pt x="118599" y="13360"/>
                </a:lnTo>
                <a:lnTo>
                  <a:pt x="112229" y="22504"/>
                </a:lnTo>
                <a:lnTo>
                  <a:pt x="1" y="22504"/>
                </a:lnTo>
                <a:lnTo>
                  <a:pt x="1" y="26242"/>
                </a:lnTo>
                <a:lnTo>
                  <a:pt x="114182" y="26242"/>
                </a:lnTo>
                <a:lnTo>
                  <a:pt x="123123" y="13407"/>
                </a:lnTo>
                <a:lnTo>
                  <a:pt x="1141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Google Shape;1049;p36">
            <a:extLst>
              <a:ext uri="{FF2B5EF4-FFF2-40B4-BE49-F238E27FC236}">
                <a16:creationId xmlns:a16="http://schemas.microsoft.com/office/drawing/2014/main" id="{0E0CE0EC-7B7B-C640-B0AE-D78FCF7398AE}"/>
              </a:ext>
            </a:extLst>
          </p:cNvPr>
          <p:cNvSpPr/>
          <p:nvPr/>
        </p:nvSpPr>
        <p:spPr>
          <a:xfrm>
            <a:off x="3054136" y="4532928"/>
            <a:ext cx="1736766" cy="1190575"/>
          </a:xfrm>
          <a:custGeom>
            <a:avLst/>
            <a:gdLst/>
            <a:ahLst/>
            <a:cxnLst/>
            <a:rect l="l" t="t" r="r" b="b"/>
            <a:pathLst>
              <a:path w="45387" h="31897" extrusionOk="0">
                <a:moveTo>
                  <a:pt x="0" y="0"/>
                </a:moveTo>
                <a:lnTo>
                  <a:pt x="31897" y="31897"/>
                </a:lnTo>
                <a:cubicBezTo>
                  <a:pt x="40124" y="23741"/>
                  <a:pt x="45256" y="12478"/>
                  <a:pt x="453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Google Shape;1051;p36">
            <a:extLst>
              <a:ext uri="{FF2B5EF4-FFF2-40B4-BE49-F238E27FC236}">
                <a16:creationId xmlns:a16="http://schemas.microsoft.com/office/drawing/2014/main" id="{543AF0A5-1B05-90AA-114B-A4462CA7A9C7}"/>
              </a:ext>
            </a:extLst>
          </p:cNvPr>
          <p:cNvSpPr/>
          <p:nvPr/>
        </p:nvSpPr>
        <p:spPr>
          <a:xfrm>
            <a:off x="2027658" y="3520546"/>
            <a:ext cx="2037038" cy="1986991"/>
          </a:xfrm>
          <a:custGeom>
            <a:avLst/>
            <a:gdLst/>
            <a:ahLst/>
            <a:cxnLst/>
            <a:rect l="l" t="t" r="r" b="b"/>
            <a:pathLst>
              <a:path w="53234" h="53234" extrusionOk="0">
                <a:moveTo>
                  <a:pt x="26611" y="1"/>
                </a:moveTo>
                <a:cubicBezTo>
                  <a:pt x="11919" y="1"/>
                  <a:pt x="1" y="11919"/>
                  <a:pt x="1" y="26623"/>
                </a:cubicBezTo>
                <a:cubicBezTo>
                  <a:pt x="1" y="40756"/>
                  <a:pt x="11002" y="52317"/>
                  <a:pt x="24920" y="53186"/>
                </a:cubicBezTo>
                <a:cubicBezTo>
                  <a:pt x="25480" y="53222"/>
                  <a:pt x="26051" y="53234"/>
                  <a:pt x="26611" y="53234"/>
                </a:cubicBezTo>
                <a:cubicBezTo>
                  <a:pt x="41315" y="53234"/>
                  <a:pt x="53233" y="41315"/>
                  <a:pt x="53233" y="26623"/>
                </a:cubicBezTo>
                <a:cubicBezTo>
                  <a:pt x="53233" y="17098"/>
                  <a:pt x="48245" y="8740"/>
                  <a:pt x="40732" y="4037"/>
                </a:cubicBezTo>
                <a:cubicBezTo>
                  <a:pt x="36636" y="1477"/>
                  <a:pt x="31802" y="1"/>
                  <a:pt x="26611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  <a:t>Public</a:t>
            </a:r>
            <a:b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  <a:t>Incentives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6689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6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C24B0-E99B-D3FB-01DF-B4BBE0C67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11A674D-22BE-EDF1-BE57-C4F032AA6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BAEF7C84-B653-433C-7DE8-58AB84CE5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DEE889-7B1F-BAF8-1CA1-13913AEAA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5408AF-098A-0414-66B6-0826ECAC2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BA74C-79CF-FDF1-0C10-ADB2BCCF6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Private Capital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39510C9-E3B6-CF74-536C-E19D1327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7" name="Google Shape;1012;p36">
            <a:extLst>
              <a:ext uri="{FF2B5EF4-FFF2-40B4-BE49-F238E27FC236}">
                <a16:creationId xmlns:a16="http://schemas.microsoft.com/office/drawing/2014/main" id="{78444300-AD9C-2811-2497-0A7E9CC8746F}"/>
              </a:ext>
            </a:extLst>
          </p:cNvPr>
          <p:cNvSpPr/>
          <p:nvPr/>
        </p:nvSpPr>
        <p:spPr>
          <a:xfrm>
            <a:off x="4398602" y="3930754"/>
            <a:ext cx="33291" cy="32473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41" y="0"/>
                </a:moveTo>
                <a:lnTo>
                  <a:pt x="1" y="441"/>
                </a:lnTo>
                <a:lnTo>
                  <a:pt x="441" y="869"/>
                </a:lnTo>
                <a:lnTo>
                  <a:pt x="870" y="441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Google Shape;1013;p36">
            <a:extLst>
              <a:ext uri="{FF2B5EF4-FFF2-40B4-BE49-F238E27FC236}">
                <a16:creationId xmlns:a16="http://schemas.microsoft.com/office/drawing/2014/main" id="{C3957AA1-5036-9998-75C8-EBEB5AC0B976}"/>
              </a:ext>
            </a:extLst>
          </p:cNvPr>
          <p:cNvSpPr/>
          <p:nvPr/>
        </p:nvSpPr>
        <p:spPr>
          <a:xfrm>
            <a:off x="4199505" y="4125408"/>
            <a:ext cx="33291" cy="32473"/>
          </a:xfrm>
          <a:custGeom>
            <a:avLst/>
            <a:gdLst/>
            <a:ahLst/>
            <a:cxnLst/>
            <a:rect l="l" t="t" r="r" b="b"/>
            <a:pathLst>
              <a:path w="870" h="870" extrusionOk="0">
                <a:moveTo>
                  <a:pt x="429" y="0"/>
                </a:moveTo>
                <a:lnTo>
                  <a:pt x="1" y="429"/>
                </a:lnTo>
                <a:lnTo>
                  <a:pt x="429" y="869"/>
                </a:lnTo>
                <a:lnTo>
                  <a:pt x="870" y="429"/>
                </a:lnTo>
                <a:lnTo>
                  <a:pt x="4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Google Shape;1014;p36">
            <a:extLst>
              <a:ext uri="{FF2B5EF4-FFF2-40B4-BE49-F238E27FC236}">
                <a16:creationId xmlns:a16="http://schemas.microsoft.com/office/drawing/2014/main" id="{E228E010-4CFC-C437-AA34-B94AE5231B01}"/>
              </a:ext>
            </a:extLst>
          </p:cNvPr>
          <p:cNvSpPr/>
          <p:nvPr/>
        </p:nvSpPr>
        <p:spPr>
          <a:xfrm>
            <a:off x="4348934" y="3947178"/>
            <a:ext cx="33330" cy="32473"/>
          </a:xfrm>
          <a:custGeom>
            <a:avLst/>
            <a:gdLst/>
            <a:ahLst/>
            <a:cxnLst/>
            <a:rect l="l" t="t" r="r" b="b"/>
            <a:pathLst>
              <a:path w="871" h="870" extrusionOk="0">
                <a:moveTo>
                  <a:pt x="430" y="1"/>
                </a:moveTo>
                <a:lnTo>
                  <a:pt x="1" y="429"/>
                </a:lnTo>
                <a:lnTo>
                  <a:pt x="430" y="870"/>
                </a:lnTo>
                <a:lnTo>
                  <a:pt x="870" y="429"/>
                </a:lnTo>
                <a:lnTo>
                  <a:pt x="4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Google Shape;1015;p36">
            <a:extLst>
              <a:ext uri="{FF2B5EF4-FFF2-40B4-BE49-F238E27FC236}">
                <a16:creationId xmlns:a16="http://schemas.microsoft.com/office/drawing/2014/main" id="{29EE772D-E362-A925-D72F-6CA8E9534B3F}"/>
              </a:ext>
            </a:extLst>
          </p:cNvPr>
          <p:cNvSpPr/>
          <p:nvPr/>
        </p:nvSpPr>
        <p:spPr>
          <a:xfrm>
            <a:off x="4382224" y="3979614"/>
            <a:ext cx="33291" cy="32510"/>
          </a:xfrm>
          <a:custGeom>
            <a:avLst/>
            <a:gdLst/>
            <a:ahLst/>
            <a:cxnLst/>
            <a:rect l="l" t="t" r="r" b="b"/>
            <a:pathLst>
              <a:path w="870" h="871" extrusionOk="0">
                <a:moveTo>
                  <a:pt x="429" y="1"/>
                </a:moveTo>
                <a:lnTo>
                  <a:pt x="0" y="430"/>
                </a:lnTo>
                <a:lnTo>
                  <a:pt x="429" y="870"/>
                </a:lnTo>
                <a:lnTo>
                  <a:pt x="869" y="43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Google Shape;1016;p36">
            <a:extLst>
              <a:ext uri="{FF2B5EF4-FFF2-40B4-BE49-F238E27FC236}">
                <a16:creationId xmlns:a16="http://schemas.microsoft.com/office/drawing/2014/main" id="{E6DC47C5-5B57-58EA-5F41-FB5F5D736BF7}"/>
              </a:ext>
            </a:extLst>
          </p:cNvPr>
          <p:cNvSpPr/>
          <p:nvPr/>
        </p:nvSpPr>
        <p:spPr>
          <a:xfrm>
            <a:off x="4215922" y="4076959"/>
            <a:ext cx="33291" cy="32025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0"/>
                </a:moveTo>
                <a:lnTo>
                  <a:pt x="0" y="429"/>
                </a:lnTo>
                <a:lnTo>
                  <a:pt x="441" y="858"/>
                </a:lnTo>
                <a:lnTo>
                  <a:pt x="869" y="429"/>
                </a:lnTo>
                <a:lnTo>
                  <a:pt x="4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Google Shape;1017;p36">
            <a:extLst>
              <a:ext uri="{FF2B5EF4-FFF2-40B4-BE49-F238E27FC236}">
                <a16:creationId xmlns:a16="http://schemas.microsoft.com/office/drawing/2014/main" id="{1C0FA810-10EC-D5B7-6BBA-C955B535AF31}"/>
              </a:ext>
            </a:extLst>
          </p:cNvPr>
          <p:cNvSpPr/>
          <p:nvPr/>
        </p:nvSpPr>
        <p:spPr>
          <a:xfrm>
            <a:off x="4249175" y="4109395"/>
            <a:ext cx="33291" cy="32025"/>
          </a:xfrm>
          <a:custGeom>
            <a:avLst/>
            <a:gdLst/>
            <a:ahLst/>
            <a:cxnLst/>
            <a:rect l="l" t="t" r="r" b="b"/>
            <a:pathLst>
              <a:path w="870" h="858" extrusionOk="0">
                <a:moveTo>
                  <a:pt x="441" y="1"/>
                </a:moveTo>
                <a:lnTo>
                  <a:pt x="0" y="429"/>
                </a:lnTo>
                <a:lnTo>
                  <a:pt x="441" y="858"/>
                </a:lnTo>
                <a:lnTo>
                  <a:pt x="870" y="429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Google Shape;1018;p36">
            <a:extLst>
              <a:ext uri="{FF2B5EF4-FFF2-40B4-BE49-F238E27FC236}">
                <a16:creationId xmlns:a16="http://schemas.microsoft.com/office/drawing/2014/main" id="{96D4AEE8-BAA0-5BEB-E36B-2F2F03E7DF1A}"/>
              </a:ext>
            </a:extLst>
          </p:cNvPr>
          <p:cNvSpPr/>
          <p:nvPr/>
        </p:nvSpPr>
        <p:spPr>
          <a:xfrm>
            <a:off x="4266050" y="4028062"/>
            <a:ext cx="66085" cy="64947"/>
          </a:xfrm>
          <a:custGeom>
            <a:avLst/>
            <a:gdLst/>
            <a:ahLst/>
            <a:cxnLst/>
            <a:rect l="l" t="t" r="r" b="b"/>
            <a:pathLst>
              <a:path w="1727" h="1740" extrusionOk="0">
                <a:moveTo>
                  <a:pt x="429" y="1"/>
                </a:moveTo>
                <a:lnTo>
                  <a:pt x="0" y="441"/>
                </a:lnTo>
                <a:lnTo>
                  <a:pt x="1298" y="1739"/>
                </a:lnTo>
                <a:lnTo>
                  <a:pt x="1726" y="1310"/>
                </a:lnTo>
                <a:lnTo>
                  <a:pt x="42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Google Shape;1019;p36">
            <a:extLst>
              <a:ext uri="{FF2B5EF4-FFF2-40B4-BE49-F238E27FC236}">
                <a16:creationId xmlns:a16="http://schemas.microsoft.com/office/drawing/2014/main" id="{C5164726-1380-CEF8-28EE-50DC147B41B7}"/>
              </a:ext>
            </a:extLst>
          </p:cNvPr>
          <p:cNvSpPr/>
          <p:nvPr/>
        </p:nvSpPr>
        <p:spPr>
          <a:xfrm>
            <a:off x="4298844" y="3995627"/>
            <a:ext cx="66544" cy="64909"/>
          </a:xfrm>
          <a:custGeom>
            <a:avLst/>
            <a:gdLst/>
            <a:ahLst/>
            <a:cxnLst/>
            <a:rect l="l" t="t" r="r" b="b"/>
            <a:pathLst>
              <a:path w="1739" h="1739" extrusionOk="0">
                <a:moveTo>
                  <a:pt x="441" y="1"/>
                </a:moveTo>
                <a:lnTo>
                  <a:pt x="0" y="441"/>
                </a:lnTo>
                <a:lnTo>
                  <a:pt x="1310" y="1739"/>
                </a:lnTo>
                <a:lnTo>
                  <a:pt x="1739" y="1310"/>
                </a:lnTo>
                <a:lnTo>
                  <a:pt x="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Google Shape;1020;p36">
            <a:extLst>
              <a:ext uri="{FF2B5EF4-FFF2-40B4-BE49-F238E27FC236}">
                <a16:creationId xmlns:a16="http://schemas.microsoft.com/office/drawing/2014/main" id="{CE2BBA24-C91B-8280-3EB6-E310140C9EEF}"/>
              </a:ext>
            </a:extLst>
          </p:cNvPr>
          <p:cNvSpPr/>
          <p:nvPr/>
        </p:nvSpPr>
        <p:spPr>
          <a:xfrm>
            <a:off x="4332096" y="4823546"/>
            <a:ext cx="22347" cy="22284"/>
          </a:xfrm>
          <a:custGeom>
            <a:avLst/>
            <a:gdLst/>
            <a:ahLst/>
            <a:cxnLst/>
            <a:rect l="l" t="t" r="r" b="b"/>
            <a:pathLst>
              <a:path w="584" h="597" extrusionOk="0">
                <a:moveTo>
                  <a:pt x="0" y="1"/>
                </a:moveTo>
                <a:lnTo>
                  <a:pt x="0" y="596"/>
                </a:lnTo>
                <a:lnTo>
                  <a:pt x="584" y="596"/>
                </a:lnTo>
                <a:lnTo>
                  <a:pt x="5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Google Shape;1021;p36">
            <a:extLst>
              <a:ext uri="{FF2B5EF4-FFF2-40B4-BE49-F238E27FC236}">
                <a16:creationId xmlns:a16="http://schemas.microsoft.com/office/drawing/2014/main" id="{811D9AB1-CE16-7FC0-1E83-4E43F11D9847}"/>
              </a:ext>
            </a:extLst>
          </p:cNvPr>
          <p:cNvSpPr/>
          <p:nvPr/>
        </p:nvSpPr>
        <p:spPr>
          <a:xfrm>
            <a:off x="4309787" y="4934216"/>
            <a:ext cx="67462" cy="65805"/>
          </a:xfrm>
          <a:custGeom>
            <a:avLst/>
            <a:gdLst/>
            <a:ahLst/>
            <a:cxnLst/>
            <a:rect l="l" t="t" r="r" b="b"/>
            <a:pathLst>
              <a:path w="1763" h="1763" extrusionOk="0">
                <a:moveTo>
                  <a:pt x="583" y="1"/>
                </a:moveTo>
                <a:lnTo>
                  <a:pt x="583" y="596"/>
                </a:lnTo>
                <a:lnTo>
                  <a:pt x="0" y="596"/>
                </a:lnTo>
                <a:lnTo>
                  <a:pt x="0" y="1179"/>
                </a:lnTo>
                <a:lnTo>
                  <a:pt x="583" y="1179"/>
                </a:lnTo>
                <a:lnTo>
                  <a:pt x="583" y="1763"/>
                </a:lnTo>
                <a:lnTo>
                  <a:pt x="1167" y="1763"/>
                </a:lnTo>
                <a:lnTo>
                  <a:pt x="1167" y="1179"/>
                </a:lnTo>
                <a:lnTo>
                  <a:pt x="1762" y="1179"/>
                </a:lnTo>
                <a:lnTo>
                  <a:pt x="1762" y="596"/>
                </a:lnTo>
                <a:lnTo>
                  <a:pt x="1167" y="596"/>
                </a:lnTo>
                <a:lnTo>
                  <a:pt x="1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Google Shape;1022;p36">
            <a:extLst>
              <a:ext uri="{FF2B5EF4-FFF2-40B4-BE49-F238E27FC236}">
                <a16:creationId xmlns:a16="http://schemas.microsoft.com/office/drawing/2014/main" id="{B9D29083-CB85-D912-5645-5FD9B1B0049A}"/>
              </a:ext>
            </a:extLst>
          </p:cNvPr>
          <p:cNvSpPr/>
          <p:nvPr/>
        </p:nvSpPr>
        <p:spPr>
          <a:xfrm>
            <a:off x="3790827" y="5775908"/>
            <a:ext cx="27398" cy="26726"/>
          </a:xfrm>
          <a:custGeom>
            <a:avLst/>
            <a:gdLst/>
            <a:ahLst/>
            <a:cxnLst/>
            <a:rect l="l" t="t" r="r" b="b"/>
            <a:pathLst>
              <a:path w="716" h="716" extrusionOk="0">
                <a:moveTo>
                  <a:pt x="1" y="1"/>
                </a:moveTo>
                <a:lnTo>
                  <a:pt x="1" y="715"/>
                </a:lnTo>
                <a:lnTo>
                  <a:pt x="715" y="715"/>
                </a:lnTo>
                <a:lnTo>
                  <a:pt x="7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Google Shape;1026;p36">
            <a:extLst>
              <a:ext uri="{FF2B5EF4-FFF2-40B4-BE49-F238E27FC236}">
                <a16:creationId xmlns:a16="http://schemas.microsoft.com/office/drawing/2014/main" id="{8C4F816A-BB4E-0784-9458-A5149718B1F7}"/>
              </a:ext>
            </a:extLst>
          </p:cNvPr>
          <p:cNvSpPr/>
          <p:nvPr/>
        </p:nvSpPr>
        <p:spPr>
          <a:xfrm>
            <a:off x="4640223" y="1616456"/>
            <a:ext cx="4428000" cy="979984"/>
          </a:xfrm>
          <a:custGeom>
            <a:avLst/>
            <a:gdLst/>
            <a:ahLst/>
            <a:cxnLst/>
            <a:rect l="l" t="t" r="r" b="b"/>
            <a:pathLst>
              <a:path w="87298" h="26255" extrusionOk="0">
                <a:moveTo>
                  <a:pt x="14979" y="1"/>
                </a:moveTo>
                <a:cubicBezTo>
                  <a:pt x="6704" y="1"/>
                  <a:pt x="1" y="6716"/>
                  <a:pt x="1" y="14979"/>
                </a:cubicBezTo>
                <a:lnTo>
                  <a:pt x="1" y="26254"/>
                </a:lnTo>
                <a:lnTo>
                  <a:pt x="78356" y="26254"/>
                </a:lnTo>
                <a:lnTo>
                  <a:pt x="87297" y="13419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Green loans/mortgages for building renovation and small RES installations</a:t>
            </a:r>
          </a:p>
        </p:txBody>
      </p:sp>
      <p:sp>
        <p:nvSpPr>
          <p:cNvPr id="25" name="Google Shape;1027;p36">
            <a:extLst>
              <a:ext uri="{FF2B5EF4-FFF2-40B4-BE49-F238E27FC236}">
                <a16:creationId xmlns:a16="http://schemas.microsoft.com/office/drawing/2014/main" id="{68D6F61A-9833-C8DF-C544-8ABACB77FF7D}"/>
              </a:ext>
            </a:extLst>
          </p:cNvPr>
          <p:cNvSpPr/>
          <p:nvPr/>
        </p:nvSpPr>
        <p:spPr>
          <a:xfrm>
            <a:off x="3170771" y="1619143"/>
            <a:ext cx="6023202" cy="1846087"/>
          </a:xfrm>
          <a:custGeom>
            <a:avLst/>
            <a:gdLst/>
            <a:ahLst/>
            <a:cxnLst/>
            <a:rect l="l" t="t" r="r" b="b"/>
            <a:pathLst>
              <a:path w="126529" h="49459" extrusionOk="0">
                <a:moveTo>
                  <a:pt x="112896" y="0"/>
                </a:moveTo>
                <a:lnTo>
                  <a:pt x="121992" y="13347"/>
                </a:lnTo>
                <a:lnTo>
                  <a:pt x="115634" y="22467"/>
                </a:lnTo>
                <a:lnTo>
                  <a:pt x="24396" y="22467"/>
                </a:lnTo>
                <a:lnTo>
                  <a:pt x="24396" y="22432"/>
                </a:lnTo>
                <a:lnTo>
                  <a:pt x="24373" y="22432"/>
                </a:lnTo>
                <a:lnTo>
                  <a:pt x="0" y="46804"/>
                </a:lnTo>
                <a:lnTo>
                  <a:pt x="2644" y="49459"/>
                </a:lnTo>
                <a:lnTo>
                  <a:pt x="25897" y="26194"/>
                </a:lnTo>
                <a:lnTo>
                  <a:pt x="117587" y="26194"/>
                </a:lnTo>
                <a:lnTo>
                  <a:pt x="126528" y="13383"/>
                </a:lnTo>
                <a:lnTo>
                  <a:pt x="11758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Google Shape;1028;p36">
            <a:extLst>
              <a:ext uri="{FF2B5EF4-FFF2-40B4-BE49-F238E27FC236}">
                <a16:creationId xmlns:a16="http://schemas.microsoft.com/office/drawing/2014/main" id="{37F0C22A-6879-D569-FF61-A7D06B3942D0}"/>
              </a:ext>
            </a:extLst>
          </p:cNvPr>
          <p:cNvSpPr/>
          <p:nvPr/>
        </p:nvSpPr>
        <p:spPr>
          <a:xfrm>
            <a:off x="3054136" y="2811733"/>
            <a:ext cx="1239733" cy="1721233"/>
          </a:xfrm>
          <a:custGeom>
            <a:avLst/>
            <a:gdLst/>
            <a:ahLst/>
            <a:cxnLst/>
            <a:rect l="l" t="t" r="r" b="b"/>
            <a:pathLst>
              <a:path w="32398" h="46114" extrusionOk="0">
                <a:moveTo>
                  <a:pt x="0" y="0"/>
                </a:moveTo>
                <a:lnTo>
                  <a:pt x="0" y="46113"/>
                </a:lnTo>
                <a:lnTo>
                  <a:pt x="23384" y="22729"/>
                </a:lnTo>
                <a:lnTo>
                  <a:pt x="25754" y="20372"/>
                </a:lnTo>
                <a:lnTo>
                  <a:pt x="32397" y="13728"/>
                </a:lnTo>
                <a:cubicBezTo>
                  <a:pt x="24158" y="5299"/>
                  <a:pt x="12692" y="6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Google Shape;1033;p36">
            <a:extLst>
              <a:ext uri="{FF2B5EF4-FFF2-40B4-BE49-F238E27FC236}">
                <a16:creationId xmlns:a16="http://schemas.microsoft.com/office/drawing/2014/main" id="{38AB142F-95E7-DDCF-FF47-BD03F62EA48A}"/>
              </a:ext>
            </a:extLst>
          </p:cNvPr>
          <p:cNvSpPr/>
          <p:nvPr/>
        </p:nvSpPr>
        <p:spPr>
          <a:xfrm>
            <a:off x="4215993" y="5782328"/>
            <a:ext cx="4879062" cy="979983"/>
          </a:xfrm>
          <a:custGeom>
            <a:avLst/>
            <a:gdLst/>
            <a:ahLst/>
            <a:cxnLst/>
            <a:rect l="l" t="t" r="r" b="b"/>
            <a:pathLst>
              <a:path w="87298" h="26255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54"/>
                </a:lnTo>
                <a:lnTo>
                  <a:pt x="78356" y="26254"/>
                </a:lnTo>
                <a:lnTo>
                  <a:pt x="87297" y="13419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Often the applicant creditworthiness counts more than the project risk/ profitability</a:t>
            </a:r>
          </a:p>
        </p:txBody>
      </p:sp>
      <p:sp>
        <p:nvSpPr>
          <p:cNvPr id="32" name="Google Shape;1034;p36">
            <a:extLst>
              <a:ext uri="{FF2B5EF4-FFF2-40B4-BE49-F238E27FC236}">
                <a16:creationId xmlns:a16="http://schemas.microsoft.com/office/drawing/2014/main" id="{CBAF2138-FE1A-8DAD-3D30-089E54FC9438}"/>
              </a:ext>
            </a:extLst>
          </p:cNvPr>
          <p:cNvSpPr/>
          <p:nvPr/>
        </p:nvSpPr>
        <p:spPr>
          <a:xfrm>
            <a:off x="3171230" y="5755230"/>
            <a:ext cx="6022631" cy="1007940"/>
          </a:xfrm>
          <a:custGeom>
            <a:avLst/>
            <a:gdLst/>
            <a:ahLst/>
            <a:cxnLst/>
            <a:rect l="l" t="t" r="r" b="b"/>
            <a:pathLst>
              <a:path w="126517" h="27004" extrusionOk="0">
                <a:moveTo>
                  <a:pt x="2632" y="1"/>
                </a:moveTo>
                <a:lnTo>
                  <a:pt x="0" y="2632"/>
                </a:lnTo>
                <a:lnTo>
                  <a:pt x="24384" y="26968"/>
                </a:lnTo>
                <a:lnTo>
                  <a:pt x="24384" y="27004"/>
                </a:lnTo>
                <a:lnTo>
                  <a:pt x="117575" y="27004"/>
                </a:lnTo>
                <a:lnTo>
                  <a:pt x="126516" y="14193"/>
                </a:lnTo>
                <a:lnTo>
                  <a:pt x="117575" y="810"/>
                </a:lnTo>
                <a:lnTo>
                  <a:pt x="112884" y="810"/>
                </a:lnTo>
                <a:lnTo>
                  <a:pt x="121980" y="14157"/>
                </a:lnTo>
                <a:lnTo>
                  <a:pt x="115622" y="23277"/>
                </a:lnTo>
                <a:lnTo>
                  <a:pt x="25885" y="23277"/>
                </a:lnTo>
                <a:lnTo>
                  <a:pt x="263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Google Shape;1035;p36">
            <a:extLst>
              <a:ext uri="{FF2B5EF4-FFF2-40B4-BE49-F238E27FC236}">
                <a16:creationId xmlns:a16="http://schemas.microsoft.com/office/drawing/2014/main" id="{654DD153-F9B7-F6EC-9B4A-6ADC220EA1F6}"/>
              </a:ext>
            </a:extLst>
          </p:cNvPr>
          <p:cNvSpPr/>
          <p:nvPr/>
        </p:nvSpPr>
        <p:spPr>
          <a:xfrm>
            <a:off x="3054136" y="4532929"/>
            <a:ext cx="1220600" cy="1683422"/>
          </a:xfrm>
          <a:custGeom>
            <a:avLst/>
            <a:gdLst/>
            <a:ahLst/>
            <a:cxnLst/>
            <a:rect l="l" t="t" r="r" b="b"/>
            <a:pathLst>
              <a:path w="31898" h="45101" extrusionOk="0">
                <a:moveTo>
                  <a:pt x="0" y="0"/>
                </a:moveTo>
                <a:lnTo>
                  <a:pt x="0" y="45101"/>
                </a:lnTo>
                <a:cubicBezTo>
                  <a:pt x="12431" y="45041"/>
                  <a:pt x="23694" y="40017"/>
                  <a:pt x="31897" y="3189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Google Shape;1040;p36">
            <a:extLst>
              <a:ext uri="{FF2B5EF4-FFF2-40B4-BE49-F238E27FC236}">
                <a16:creationId xmlns:a16="http://schemas.microsoft.com/office/drawing/2014/main" id="{65A37B39-94D3-DB63-24FA-32D5795E7540}"/>
              </a:ext>
            </a:extLst>
          </p:cNvPr>
          <p:cNvSpPr/>
          <p:nvPr/>
        </p:nvSpPr>
        <p:spPr>
          <a:xfrm>
            <a:off x="5109456" y="2914565"/>
            <a:ext cx="5131793" cy="979536"/>
          </a:xfrm>
          <a:custGeom>
            <a:avLst/>
            <a:gdLst/>
            <a:ahLst/>
            <a:cxnLst/>
            <a:rect l="l" t="t" r="r" b="b"/>
            <a:pathLst>
              <a:path w="87298" h="26243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42"/>
                </a:lnTo>
                <a:lnTo>
                  <a:pt x="78356" y="26242"/>
                </a:lnTo>
                <a:lnTo>
                  <a:pt x="87297" y="13407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Less common: Equity Investments, Green Bonds, Green Leasing, on bill financing</a:t>
            </a:r>
          </a:p>
        </p:txBody>
      </p:sp>
      <p:sp>
        <p:nvSpPr>
          <p:cNvPr id="39" name="Google Shape;1041;p36">
            <a:extLst>
              <a:ext uri="{FF2B5EF4-FFF2-40B4-BE49-F238E27FC236}">
                <a16:creationId xmlns:a16="http://schemas.microsoft.com/office/drawing/2014/main" id="{1340117C-45A1-DBC3-D941-04ED28B3D1F1}"/>
              </a:ext>
            </a:extLst>
          </p:cNvPr>
          <p:cNvSpPr/>
          <p:nvPr/>
        </p:nvSpPr>
        <p:spPr>
          <a:xfrm>
            <a:off x="4311586" y="2914565"/>
            <a:ext cx="5861114" cy="979536"/>
          </a:xfrm>
          <a:custGeom>
            <a:avLst/>
            <a:gdLst/>
            <a:ahLst/>
            <a:cxnLst/>
            <a:rect l="l" t="t" r="r" b="b"/>
            <a:pathLst>
              <a:path w="123124" h="26243" extrusionOk="0">
                <a:moveTo>
                  <a:pt x="109491" y="1"/>
                </a:moveTo>
                <a:lnTo>
                  <a:pt x="118599" y="13360"/>
                </a:lnTo>
                <a:lnTo>
                  <a:pt x="112229" y="22504"/>
                </a:lnTo>
                <a:lnTo>
                  <a:pt x="1" y="22504"/>
                </a:lnTo>
                <a:lnTo>
                  <a:pt x="1" y="26242"/>
                </a:lnTo>
                <a:lnTo>
                  <a:pt x="114182" y="26242"/>
                </a:lnTo>
                <a:lnTo>
                  <a:pt x="123123" y="13407"/>
                </a:lnTo>
                <a:lnTo>
                  <a:pt x="1141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Google Shape;1042;p36">
            <a:extLst>
              <a:ext uri="{FF2B5EF4-FFF2-40B4-BE49-F238E27FC236}">
                <a16:creationId xmlns:a16="http://schemas.microsoft.com/office/drawing/2014/main" id="{A269777E-D1A2-FB29-D1C3-7ABE4EDAB54A}"/>
              </a:ext>
            </a:extLst>
          </p:cNvPr>
          <p:cNvSpPr/>
          <p:nvPr/>
        </p:nvSpPr>
        <p:spPr>
          <a:xfrm>
            <a:off x="3047786" y="3323691"/>
            <a:ext cx="1737225" cy="1209275"/>
          </a:xfrm>
          <a:custGeom>
            <a:avLst/>
            <a:gdLst/>
            <a:ahLst/>
            <a:cxnLst/>
            <a:rect l="l" t="t" r="r" b="b"/>
            <a:pathLst>
              <a:path w="45399" h="32398" extrusionOk="0">
                <a:moveTo>
                  <a:pt x="32397" y="0"/>
                </a:moveTo>
                <a:lnTo>
                  <a:pt x="0" y="32397"/>
                </a:lnTo>
                <a:lnTo>
                  <a:pt x="45387" y="32397"/>
                </a:lnTo>
                <a:cubicBezTo>
                  <a:pt x="45399" y="32231"/>
                  <a:pt x="45399" y="32064"/>
                  <a:pt x="45399" y="31897"/>
                </a:cubicBezTo>
                <a:cubicBezTo>
                  <a:pt x="45399" y="19479"/>
                  <a:pt x="40434" y="8228"/>
                  <a:pt x="3239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Google Shape;1047;p36">
            <a:extLst>
              <a:ext uri="{FF2B5EF4-FFF2-40B4-BE49-F238E27FC236}">
                <a16:creationId xmlns:a16="http://schemas.microsoft.com/office/drawing/2014/main" id="{A882C1CC-094D-FCA5-BE33-C47AF746F81B}"/>
              </a:ext>
            </a:extLst>
          </p:cNvPr>
          <p:cNvSpPr/>
          <p:nvPr/>
        </p:nvSpPr>
        <p:spPr>
          <a:xfrm>
            <a:off x="5021323" y="4441107"/>
            <a:ext cx="5057171" cy="979535"/>
          </a:xfrm>
          <a:custGeom>
            <a:avLst/>
            <a:gdLst/>
            <a:ahLst/>
            <a:cxnLst/>
            <a:rect l="l" t="t" r="r" b="b"/>
            <a:pathLst>
              <a:path w="87298" h="26243" extrusionOk="0">
                <a:moveTo>
                  <a:pt x="14979" y="1"/>
                </a:moveTo>
                <a:cubicBezTo>
                  <a:pt x="6704" y="1"/>
                  <a:pt x="1" y="6704"/>
                  <a:pt x="1" y="14979"/>
                </a:cubicBezTo>
                <a:lnTo>
                  <a:pt x="1" y="26242"/>
                </a:lnTo>
                <a:lnTo>
                  <a:pt x="78356" y="26242"/>
                </a:lnTo>
                <a:lnTo>
                  <a:pt x="87297" y="13407"/>
                </a:lnTo>
                <a:lnTo>
                  <a:pt x="7835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274300" bIns="1371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Large investments are negotiated on an individual basis and use mostly a combination of venture capital and other sources</a:t>
            </a:r>
          </a:p>
        </p:txBody>
      </p:sp>
      <p:sp>
        <p:nvSpPr>
          <p:cNvPr id="46" name="Google Shape;1048;p36">
            <a:extLst>
              <a:ext uri="{FF2B5EF4-FFF2-40B4-BE49-F238E27FC236}">
                <a16:creationId xmlns:a16="http://schemas.microsoft.com/office/drawing/2014/main" id="{9739162E-7381-BA73-1478-549460C54452}"/>
              </a:ext>
            </a:extLst>
          </p:cNvPr>
          <p:cNvSpPr/>
          <p:nvPr/>
        </p:nvSpPr>
        <p:spPr>
          <a:xfrm>
            <a:off x="4311586" y="4441107"/>
            <a:ext cx="5861114" cy="979535"/>
          </a:xfrm>
          <a:custGeom>
            <a:avLst/>
            <a:gdLst/>
            <a:ahLst/>
            <a:cxnLst/>
            <a:rect l="l" t="t" r="r" b="b"/>
            <a:pathLst>
              <a:path w="123124" h="26243" extrusionOk="0">
                <a:moveTo>
                  <a:pt x="109491" y="1"/>
                </a:moveTo>
                <a:lnTo>
                  <a:pt x="118599" y="13360"/>
                </a:lnTo>
                <a:lnTo>
                  <a:pt x="112229" y="22504"/>
                </a:lnTo>
                <a:lnTo>
                  <a:pt x="1" y="22504"/>
                </a:lnTo>
                <a:lnTo>
                  <a:pt x="1" y="26242"/>
                </a:lnTo>
                <a:lnTo>
                  <a:pt x="114182" y="26242"/>
                </a:lnTo>
                <a:lnTo>
                  <a:pt x="123123" y="13407"/>
                </a:lnTo>
                <a:lnTo>
                  <a:pt x="1141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Google Shape;1049;p36">
            <a:extLst>
              <a:ext uri="{FF2B5EF4-FFF2-40B4-BE49-F238E27FC236}">
                <a16:creationId xmlns:a16="http://schemas.microsoft.com/office/drawing/2014/main" id="{31354405-C3BE-5F7C-4D40-4B85BC309D1D}"/>
              </a:ext>
            </a:extLst>
          </p:cNvPr>
          <p:cNvSpPr/>
          <p:nvPr/>
        </p:nvSpPr>
        <p:spPr>
          <a:xfrm>
            <a:off x="3054136" y="4532928"/>
            <a:ext cx="1736766" cy="1190575"/>
          </a:xfrm>
          <a:custGeom>
            <a:avLst/>
            <a:gdLst/>
            <a:ahLst/>
            <a:cxnLst/>
            <a:rect l="l" t="t" r="r" b="b"/>
            <a:pathLst>
              <a:path w="45387" h="31897" extrusionOk="0">
                <a:moveTo>
                  <a:pt x="0" y="0"/>
                </a:moveTo>
                <a:lnTo>
                  <a:pt x="31897" y="31897"/>
                </a:lnTo>
                <a:cubicBezTo>
                  <a:pt x="40124" y="23741"/>
                  <a:pt x="45256" y="12478"/>
                  <a:pt x="453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Google Shape;1051;p36">
            <a:extLst>
              <a:ext uri="{FF2B5EF4-FFF2-40B4-BE49-F238E27FC236}">
                <a16:creationId xmlns:a16="http://schemas.microsoft.com/office/drawing/2014/main" id="{1EECD71B-8D1B-33EA-4CED-3D8B7E4AE10A}"/>
              </a:ext>
            </a:extLst>
          </p:cNvPr>
          <p:cNvSpPr/>
          <p:nvPr/>
        </p:nvSpPr>
        <p:spPr>
          <a:xfrm>
            <a:off x="2027658" y="3520546"/>
            <a:ext cx="2037038" cy="1986991"/>
          </a:xfrm>
          <a:custGeom>
            <a:avLst/>
            <a:gdLst/>
            <a:ahLst/>
            <a:cxnLst/>
            <a:rect l="l" t="t" r="r" b="b"/>
            <a:pathLst>
              <a:path w="53234" h="53234" extrusionOk="0">
                <a:moveTo>
                  <a:pt x="26611" y="1"/>
                </a:moveTo>
                <a:cubicBezTo>
                  <a:pt x="11919" y="1"/>
                  <a:pt x="1" y="11919"/>
                  <a:pt x="1" y="26623"/>
                </a:cubicBezTo>
                <a:cubicBezTo>
                  <a:pt x="1" y="40756"/>
                  <a:pt x="11002" y="52317"/>
                  <a:pt x="24920" y="53186"/>
                </a:cubicBezTo>
                <a:cubicBezTo>
                  <a:pt x="25480" y="53222"/>
                  <a:pt x="26051" y="53234"/>
                  <a:pt x="26611" y="53234"/>
                </a:cubicBezTo>
                <a:cubicBezTo>
                  <a:pt x="41315" y="53234"/>
                  <a:pt x="53233" y="41315"/>
                  <a:pt x="53233" y="26623"/>
                </a:cubicBezTo>
                <a:cubicBezTo>
                  <a:pt x="53233" y="17098"/>
                  <a:pt x="48245" y="8740"/>
                  <a:pt x="40732" y="4037"/>
                </a:cubicBezTo>
                <a:cubicBezTo>
                  <a:pt x="36636" y="1477"/>
                  <a:pt x="31802" y="1"/>
                  <a:pt x="26611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  <a:t>Private </a:t>
            </a:r>
            <a:b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rPr>
              <a:t>Instruments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5B1EB-BE86-FCC1-3109-9B1680E8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9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8" grpId="0" animBg="1"/>
      <p:bldP spid="38" grpId="0" animBg="1"/>
      <p:bldP spid="39" grpId="0" animBg="1"/>
      <p:bldP spid="35" grpId="0" animBg="1"/>
      <p:bldP spid="45" grpId="0" animBg="1"/>
      <p:bldP spid="46" grpId="0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61F22-8633-9542-26BC-53BE033EE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8E99BF1-BA94-91BB-F793-63977FA76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B40394C-DE0A-EDC2-72D0-A1D21B334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BD55F3B-2649-B8EA-7979-9A4F21172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911AAD-D555-7A8A-8028-1FC66C004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1194D-A897-728B-7E75-BB5A1D47D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18" y="2057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Heat Purchase Agreement (HPA)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4D08E20-697D-EE0C-1950-25A9B43F3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31" name="Google Shape;222;p19">
            <a:extLst>
              <a:ext uri="{FF2B5EF4-FFF2-40B4-BE49-F238E27FC236}">
                <a16:creationId xmlns:a16="http://schemas.microsoft.com/office/drawing/2014/main" id="{31ACA41D-BBED-C023-527F-84F8A081D79D}"/>
              </a:ext>
            </a:extLst>
          </p:cNvPr>
          <p:cNvSpPr/>
          <p:nvPr/>
        </p:nvSpPr>
        <p:spPr>
          <a:xfrm>
            <a:off x="2895359" y="5220890"/>
            <a:ext cx="2933683" cy="1431370"/>
          </a:xfrm>
          <a:custGeom>
            <a:avLst/>
            <a:gdLst/>
            <a:ahLst/>
            <a:cxnLst/>
            <a:rect l="l" t="t" r="r" b="b"/>
            <a:pathLst>
              <a:path w="102193" h="36398" extrusionOk="0">
                <a:moveTo>
                  <a:pt x="18194" y="0"/>
                </a:moveTo>
                <a:cubicBezTo>
                  <a:pt x="8145" y="0"/>
                  <a:pt x="1" y="8144"/>
                  <a:pt x="1" y="18193"/>
                </a:cubicBezTo>
                <a:cubicBezTo>
                  <a:pt x="1" y="28242"/>
                  <a:pt x="8145" y="36397"/>
                  <a:pt x="18194" y="36397"/>
                </a:cubicBezTo>
                <a:lnTo>
                  <a:pt x="102192" y="36397"/>
                </a:lnTo>
                <a:cubicBezTo>
                  <a:pt x="92143" y="36397"/>
                  <a:pt x="83999" y="28242"/>
                  <a:pt x="83999" y="18193"/>
                </a:cubicBezTo>
                <a:cubicBezTo>
                  <a:pt x="83999" y="8144"/>
                  <a:pt x="92143" y="0"/>
                  <a:pt x="1021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200" tIns="91425" rIns="7315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223;p19">
            <a:extLst>
              <a:ext uri="{FF2B5EF4-FFF2-40B4-BE49-F238E27FC236}">
                <a16:creationId xmlns:a16="http://schemas.microsoft.com/office/drawing/2014/main" id="{80600C42-24F6-17D8-B121-C5DB5EBC3659}"/>
              </a:ext>
            </a:extLst>
          </p:cNvPr>
          <p:cNvSpPr/>
          <p:nvPr/>
        </p:nvSpPr>
        <p:spPr>
          <a:xfrm>
            <a:off x="4910950" y="5220890"/>
            <a:ext cx="1432800" cy="1431370"/>
          </a:xfrm>
          <a:custGeom>
            <a:avLst/>
            <a:gdLst/>
            <a:ahLst/>
            <a:cxnLst/>
            <a:rect l="l" t="t" r="r" b="b"/>
            <a:pathLst>
              <a:path w="36399" h="36398" extrusionOk="0">
                <a:moveTo>
                  <a:pt x="18194" y="0"/>
                </a:moveTo>
                <a:cubicBezTo>
                  <a:pt x="8145" y="0"/>
                  <a:pt x="1" y="8144"/>
                  <a:pt x="1" y="18193"/>
                </a:cubicBezTo>
                <a:cubicBezTo>
                  <a:pt x="1" y="28242"/>
                  <a:pt x="8145" y="36397"/>
                  <a:pt x="18194" y="36397"/>
                </a:cubicBezTo>
                <a:cubicBezTo>
                  <a:pt x="28254" y="36397"/>
                  <a:pt x="36398" y="28242"/>
                  <a:pt x="36398" y="18193"/>
                </a:cubicBezTo>
                <a:cubicBezTo>
                  <a:pt x="36398" y="8144"/>
                  <a:pt x="28254" y="0"/>
                  <a:pt x="181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Google Shape;222;p19">
            <a:extLst>
              <a:ext uri="{FF2B5EF4-FFF2-40B4-BE49-F238E27FC236}">
                <a16:creationId xmlns:a16="http://schemas.microsoft.com/office/drawing/2014/main" id="{99C6279E-21D3-729C-169A-0B8D043A2BB4}"/>
              </a:ext>
            </a:extLst>
          </p:cNvPr>
          <p:cNvSpPr/>
          <p:nvPr/>
        </p:nvSpPr>
        <p:spPr>
          <a:xfrm>
            <a:off x="1555740" y="5214540"/>
            <a:ext cx="4073761" cy="1431370"/>
          </a:xfrm>
          <a:custGeom>
            <a:avLst/>
            <a:gdLst/>
            <a:ahLst/>
            <a:cxnLst/>
            <a:rect l="l" t="t" r="r" b="b"/>
            <a:pathLst>
              <a:path w="102193" h="36398" extrusionOk="0">
                <a:moveTo>
                  <a:pt x="18194" y="0"/>
                </a:moveTo>
                <a:cubicBezTo>
                  <a:pt x="8145" y="0"/>
                  <a:pt x="1" y="8144"/>
                  <a:pt x="1" y="18193"/>
                </a:cubicBezTo>
                <a:cubicBezTo>
                  <a:pt x="1" y="28242"/>
                  <a:pt x="8145" y="36397"/>
                  <a:pt x="18194" y="36397"/>
                </a:cubicBezTo>
                <a:lnTo>
                  <a:pt x="102192" y="36397"/>
                </a:lnTo>
                <a:cubicBezTo>
                  <a:pt x="92143" y="36397"/>
                  <a:pt x="83999" y="28242"/>
                  <a:pt x="83999" y="18193"/>
                </a:cubicBezTo>
                <a:cubicBezTo>
                  <a:pt x="83999" y="8144"/>
                  <a:pt x="92143" y="0"/>
                  <a:pt x="10219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200" tIns="91425" rIns="7315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26;p19">
            <a:extLst>
              <a:ext uri="{FF2B5EF4-FFF2-40B4-BE49-F238E27FC236}">
                <a16:creationId xmlns:a16="http://schemas.microsoft.com/office/drawing/2014/main" id="{9EACC825-14D9-C13D-E083-9D7480C6E916}"/>
              </a:ext>
            </a:extLst>
          </p:cNvPr>
          <p:cNvSpPr/>
          <p:nvPr/>
        </p:nvSpPr>
        <p:spPr>
          <a:xfrm>
            <a:off x="4556708" y="4058742"/>
            <a:ext cx="3888776" cy="1431410"/>
          </a:xfrm>
          <a:custGeom>
            <a:avLst/>
            <a:gdLst/>
            <a:ahLst/>
            <a:cxnLst/>
            <a:rect l="l" t="t" r="r" b="b"/>
            <a:pathLst>
              <a:path w="102192" h="36399" extrusionOk="0">
                <a:moveTo>
                  <a:pt x="1" y="1"/>
                </a:moveTo>
                <a:cubicBezTo>
                  <a:pt x="10049" y="1"/>
                  <a:pt x="18193" y="8145"/>
                  <a:pt x="18193" y="18194"/>
                </a:cubicBezTo>
                <a:cubicBezTo>
                  <a:pt x="18193" y="28242"/>
                  <a:pt x="10049" y="36398"/>
                  <a:pt x="1" y="36398"/>
                </a:cubicBezTo>
                <a:lnTo>
                  <a:pt x="83999" y="36398"/>
                </a:lnTo>
                <a:cubicBezTo>
                  <a:pt x="94048" y="36398"/>
                  <a:pt x="102192" y="28242"/>
                  <a:pt x="102192" y="18194"/>
                </a:cubicBezTo>
                <a:cubicBezTo>
                  <a:pt x="102192" y="8145"/>
                  <a:pt x="94048" y="1"/>
                  <a:pt x="839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731500" tIns="91425" rIns="4572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227;p19">
            <a:extLst>
              <a:ext uri="{FF2B5EF4-FFF2-40B4-BE49-F238E27FC236}">
                <a16:creationId xmlns:a16="http://schemas.microsoft.com/office/drawing/2014/main" id="{99443585-EECF-E534-8ACA-F88E4B38A0FC}"/>
              </a:ext>
            </a:extLst>
          </p:cNvPr>
          <p:cNvSpPr/>
          <p:nvPr/>
        </p:nvSpPr>
        <p:spPr>
          <a:xfrm>
            <a:off x="3869840" y="4058742"/>
            <a:ext cx="1385114" cy="1431410"/>
          </a:xfrm>
          <a:custGeom>
            <a:avLst/>
            <a:gdLst/>
            <a:ahLst/>
            <a:cxnLst/>
            <a:rect l="l" t="t" r="r" b="b"/>
            <a:pathLst>
              <a:path w="36399" h="36399" extrusionOk="0">
                <a:moveTo>
                  <a:pt x="18193" y="1"/>
                </a:moveTo>
                <a:cubicBezTo>
                  <a:pt x="8145" y="1"/>
                  <a:pt x="1" y="8145"/>
                  <a:pt x="1" y="18194"/>
                </a:cubicBezTo>
                <a:cubicBezTo>
                  <a:pt x="1" y="28242"/>
                  <a:pt x="8145" y="36398"/>
                  <a:pt x="18193" y="36398"/>
                </a:cubicBezTo>
                <a:cubicBezTo>
                  <a:pt x="28242" y="36398"/>
                  <a:pt x="36398" y="28242"/>
                  <a:pt x="36398" y="18194"/>
                </a:cubicBezTo>
                <a:cubicBezTo>
                  <a:pt x="36398" y="8145"/>
                  <a:pt x="28242" y="1"/>
                  <a:pt x="181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Google Shape;226;p19">
            <a:extLst>
              <a:ext uri="{FF2B5EF4-FFF2-40B4-BE49-F238E27FC236}">
                <a16:creationId xmlns:a16="http://schemas.microsoft.com/office/drawing/2014/main" id="{03B239BC-1C7B-66D5-9A9B-617BE0569DB5}"/>
              </a:ext>
            </a:extLst>
          </p:cNvPr>
          <p:cNvSpPr/>
          <p:nvPr/>
        </p:nvSpPr>
        <p:spPr>
          <a:xfrm>
            <a:off x="7274505" y="4052392"/>
            <a:ext cx="3888776" cy="1431410"/>
          </a:xfrm>
          <a:custGeom>
            <a:avLst/>
            <a:gdLst/>
            <a:ahLst/>
            <a:cxnLst/>
            <a:rect l="l" t="t" r="r" b="b"/>
            <a:pathLst>
              <a:path w="102192" h="36399" extrusionOk="0">
                <a:moveTo>
                  <a:pt x="1" y="1"/>
                </a:moveTo>
                <a:cubicBezTo>
                  <a:pt x="10049" y="1"/>
                  <a:pt x="18193" y="8145"/>
                  <a:pt x="18193" y="18194"/>
                </a:cubicBezTo>
                <a:cubicBezTo>
                  <a:pt x="18193" y="28242"/>
                  <a:pt x="10049" y="36398"/>
                  <a:pt x="1" y="36398"/>
                </a:cubicBezTo>
                <a:lnTo>
                  <a:pt x="83999" y="36398"/>
                </a:lnTo>
                <a:cubicBezTo>
                  <a:pt x="94048" y="36398"/>
                  <a:pt x="102192" y="28242"/>
                  <a:pt x="102192" y="18194"/>
                </a:cubicBezTo>
                <a:cubicBezTo>
                  <a:pt x="102192" y="8145"/>
                  <a:pt x="94048" y="1"/>
                  <a:pt x="839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731500" tIns="91425" rIns="4572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29;p19">
            <a:extLst>
              <a:ext uri="{FF2B5EF4-FFF2-40B4-BE49-F238E27FC236}">
                <a16:creationId xmlns:a16="http://schemas.microsoft.com/office/drawing/2014/main" id="{3044A90B-A57B-5F82-68AC-052FCFB117EB}"/>
              </a:ext>
            </a:extLst>
          </p:cNvPr>
          <p:cNvSpPr/>
          <p:nvPr/>
        </p:nvSpPr>
        <p:spPr>
          <a:xfrm>
            <a:off x="4545822" y="1797722"/>
            <a:ext cx="3888776" cy="1431370"/>
          </a:xfrm>
          <a:custGeom>
            <a:avLst/>
            <a:gdLst/>
            <a:ahLst/>
            <a:cxnLst/>
            <a:rect l="l" t="t" r="r" b="b"/>
            <a:pathLst>
              <a:path w="102192" h="36398" extrusionOk="0">
                <a:moveTo>
                  <a:pt x="1" y="1"/>
                </a:moveTo>
                <a:cubicBezTo>
                  <a:pt x="10049" y="1"/>
                  <a:pt x="18193" y="8145"/>
                  <a:pt x="18193" y="18193"/>
                </a:cubicBezTo>
                <a:cubicBezTo>
                  <a:pt x="18193" y="28242"/>
                  <a:pt x="10049" y="36398"/>
                  <a:pt x="1" y="36398"/>
                </a:cubicBezTo>
                <a:lnTo>
                  <a:pt x="83999" y="36398"/>
                </a:lnTo>
                <a:cubicBezTo>
                  <a:pt x="94048" y="36398"/>
                  <a:pt x="102192" y="28242"/>
                  <a:pt x="102192" y="18193"/>
                </a:cubicBezTo>
                <a:cubicBezTo>
                  <a:pt x="102192" y="8145"/>
                  <a:pt x="94048" y="1"/>
                  <a:pt x="8399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731500" tIns="91425" rIns="4572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30;p19">
            <a:extLst>
              <a:ext uri="{FF2B5EF4-FFF2-40B4-BE49-F238E27FC236}">
                <a16:creationId xmlns:a16="http://schemas.microsoft.com/office/drawing/2014/main" id="{B09F995B-E349-52C5-A097-B0787482D36B}"/>
              </a:ext>
            </a:extLst>
          </p:cNvPr>
          <p:cNvSpPr/>
          <p:nvPr/>
        </p:nvSpPr>
        <p:spPr>
          <a:xfrm>
            <a:off x="3869840" y="1797722"/>
            <a:ext cx="1385114" cy="1431370"/>
          </a:xfrm>
          <a:custGeom>
            <a:avLst/>
            <a:gdLst/>
            <a:ahLst/>
            <a:cxnLst/>
            <a:rect l="l" t="t" r="r" b="b"/>
            <a:pathLst>
              <a:path w="36399" h="36398" extrusionOk="0">
                <a:moveTo>
                  <a:pt x="18193" y="1"/>
                </a:moveTo>
                <a:cubicBezTo>
                  <a:pt x="8145" y="1"/>
                  <a:pt x="1" y="8145"/>
                  <a:pt x="1" y="18193"/>
                </a:cubicBezTo>
                <a:cubicBezTo>
                  <a:pt x="1" y="28242"/>
                  <a:pt x="8145" y="36398"/>
                  <a:pt x="18193" y="36398"/>
                </a:cubicBezTo>
                <a:cubicBezTo>
                  <a:pt x="28242" y="36398"/>
                  <a:pt x="36398" y="28242"/>
                  <a:pt x="36398" y="18193"/>
                </a:cubicBezTo>
                <a:cubicBezTo>
                  <a:pt x="36398" y="8145"/>
                  <a:pt x="28242" y="1"/>
                  <a:pt x="181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Google Shape;229;p19">
            <a:extLst>
              <a:ext uri="{FF2B5EF4-FFF2-40B4-BE49-F238E27FC236}">
                <a16:creationId xmlns:a16="http://schemas.microsoft.com/office/drawing/2014/main" id="{8C4857AF-B5E3-D507-DAA6-79550F7C4696}"/>
              </a:ext>
            </a:extLst>
          </p:cNvPr>
          <p:cNvSpPr/>
          <p:nvPr/>
        </p:nvSpPr>
        <p:spPr>
          <a:xfrm>
            <a:off x="7274505" y="1797716"/>
            <a:ext cx="3888776" cy="1431370"/>
          </a:xfrm>
          <a:custGeom>
            <a:avLst/>
            <a:gdLst/>
            <a:ahLst/>
            <a:cxnLst/>
            <a:rect l="l" t="t" r="r" b="b"/>
            <a:pathLst>
              <a:path w="102192" h="36398" extrusionOk="0">
                <a:moveTo>
                  <a:pt x="1" y="1"/>
                </a:moveTo>
                <a:cubicBezTo>
                  <a:pt x="10049" y="1"/>
                  <a:pt x="18193" y="8145"/>
                  <a:pt x="18193" y="18193"/>
                </a:cubicBezTo>
                <a:cubicBezTo>
                  <a:pt x="18193" y="28242"/>
                  <a:pt x="10049" y="36398"/>
                  <a:pt x="1" y="36398"/>
                </a:cubicBezTo>
                <a:lnTo>
                  <a:pt x="83999" y="36398"/>
                </a:lnTo>
                <a:cubicBezTo>
                  <a:pt x="94048" y="36398"/>
                  <a:pt x="102192" y="28242"/>
                  <a:pt x="102192" y="18193"/>
                </a:cubicBezTo>
                <a:cubicBezTo>
                  <a:pt x="102192" y="8145"/>
                  <a:pt x="94048" y="1"/>
                  <a:pt x="8399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731500" tIns="91425" rIns="4572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32;p19">
            <a:extLst>
              <a:ext uri="{FF2B5EF4-FFF2-40B4-BE49-F238E27FC236}">
                <a16:creationId xmlns:a16="http://schemas.microsoft.com/office/drawing/2014/main" id="{73138C28-763F-7D4B-C322-353558391624}"/>
              </a:ext>
            </a:extLst>
          </p:cNvPr>
          <p:cNvSpPr/>
          <p:nvPr/>
        </p:nvSpPr>
        <p:spPr>
          <a:xfrm>
            <a:off x="1771639" y="2924713"/>
            <a:ext cx="3888814" cy="1431409"/>
          </a:xfrm>
          <a:custGeom>
            <a:avLst/>
            <a:gdLst/>
            <a:ahLst/>
            <a:cxnLst/>
            <a:rect l="l" t="t" r="r" b="b"/>
            <a:pathLst>
              <a:path w="102193" h="36399" extrusionOk="0">
                <a:moveTo>
                  <a:pt x="18194" y="1"/>
                </a:moveTo>
                <a:cubicBezTo>
                  <a:pt x="8145" y="1"/>
                  <a:pt x="1" y="8145"/>
                  <a:pt x="1" y="18194"/>
                </a:cubicBezTo>
                <a:cubicBezTo>
                  <a:pt x="1" y="28243"/>
                  <a:pt x="8145" y="36398"/>
                  <a:pt x="18194" y="36398"/>
                </a:cubicBezTo>
                <a:lnTo>
                  <a:pt x="102192" y="36398"/>
                </a:lnTo>
                <a:cubicBezTo>
                  <a:pt x="92143" y="36398"/>
                  <a:pt x="83999" y="28243"/>
                  <a:pt x="83999" y="18194"/>
                </a:cubicBezTo>
                <a:cubicBezTo>
                  <a:pt x="83999" y="8145"/>
                  <a:pt x="92143" y="1"/>
                  <a:pt x="1021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200" tIns="91425" rIns="7315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33;p19">
            <a:extLst>
              <a:ext uri="{FF2B5EF4-FFF2-40B4-BE49-F238E27FC236}">
                <a16:creationId xmlns:a16="http://schemas.microsoft.com/office/drawing/2014/main" id="{2E091786-9BF1-9F68-6CBA-6DB383C04AE1}"/>
              </a:ext>
            </a:extLst>
          </p:cNvPr>
          <p:cNvSpPr/>
          <p:nvPr/>
        </p:nvSpPr>
        <p:spPr>
          <a:xfrm>
            <a:off x="4961750" y="2924713"/>
            <a:ext cx="1385114" cy="1431409"/>
          </a:xfrm>
          <a:custGeom>
            <a:avLst/>
            <a:gdLst/>
            <a:ahLst/>
            <a:cxnLst/>
            <a:rect l="l" t="t" r="r" b="b"/>
            <a:pathLst>
              <a:path w="36399" h="36399" extrusionOk="0">
                <a:moveTo>
                  <a:pt x="18194" y="1"/>
                </a:moveTo>
                <a:cubicBezTo>
                  <a:pt x="8145" y="1"/>
                  <a:pt x="1" y="8145"/>
                  <a:pt x="1" y="18194"/>
                </a:cubicBezTo>
                <a:cubicBezTo>
                  <a:pt x="1" y="28243"/>
                  <a:pt x="8145" y="36398"/>
                  <a:pt x="18194" y="36398"/>
                </a:cubicBezTo>
                <a:cubicBezTo>
                  <a:pt x="28254" y="36398"/>
                  <a:pt x="36398" y="28243"/>
                  <a:pt x="36398" y="18194"/>
                </a:cubicBezTo>
                <a:cubicBezTo>
                  <a:pt x="36398" y="8145"/>
                  <a:pt x="28254" y="1"/>
                  <a:pt x="181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Google Shape;232;p19">
            <a:extLst>
              <a:ext uri="{FF2B5EF4-FFF2-40B4-BE49-F238E27FC236}">
                <a16:creationId xmlns:a16="http://schemas.microsoft.com/office/drawing/2014/main" id="{11469FD2-207D-0DAC-751B-CEE14E919660}"/>
              </a:ext>
            </a:extLst>
          </p:cNvPr>
          <p:cNvSpPr/>
          <p:nvPr/>
        </p:nvSpPr>
        <p:spPr>
          <a:xfrm>
            <a:off x="1555740" y="2924708"/>
            <a:ext cx="3888814" cy="1431409"/>
          </a:xfrm>
          <a:custGeom>
            <a:avLst/>
            <a:gdLst/>
            <a:ahLst/>
            <a:cxnLst/>
            <a:rect l="l" t="t" r="r" b="b"/>
            <a:pathLst>
              <a:path w="102193" h="36399" extrusionOk="0">
                <a:moveTo>
                  <a:pt x="18194" y="1"/>
                </a:moveTo>
                <a:cubicBezTo>
                  <a:pt x="8145" y="1"/>
                  <a:pt x="1" y="8145"/>
                  <a:pt x="1" y="18194"/>
                </a:cubicBezTo>
                <a:cubicBezTo>
                  <a:pt x="1" y="28243"/>
                  <a:pt x="8145" y="36398"/>
                  <a:pt x="18194" y="36398"/>
                </a:cubicBezTo>
                <a:lnTo>
                  <a:pt x="102192" y="36398"/>
                </a:lnTo>
                <a:cubicBezTo>
                  <a:pt x="92143" y="36398"/>
                  <a:pt x="83999" y="28243"/>
                  <a:pt x="83999" y="18194"/>
                </a:cubicBezTo>
                <a:cubicBezTo>
                  <a:pt x="83999" y="8145"/>
                  <a:pt x="92143" y="1"/>
                  <a:pt x="1021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200" tIns="91425" rIns="731500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34;p19">
            <a:extLst>
              <a:ext uri="{FF2B5EF4-FFF2-40B4-BE49-F238E27FC236}">
                <a16:creationId xmlns:a16="http://schemas.microsoft.com/office/drawing/2014/main" id="{97961020-9DAD-EE05-117E-5D13C2C8EFD4}"/>
              </a:ext>
            </a:extLst>
          </p:cNvPr>
          <p:cNvSpPr/>
          <p:nvPr/>
        </p:nvSpPr>
        <p:spPr>
          <a:xfrm>
            <a:off x="4096829" y="2043546"/>
            <a:ext cx="2043175" cy="4362458"/>
          </a:xfrm>
          <a:custGeom>
            <a:avLst/>
            <a:gdLst/>
            <a:ahLst/>
            <a:cxnLst/>
            <a:rect l="l" t="t" r="r" b="b"/>
            <a:pathLst>
              <a:path w="53692" h="110932" extrusionOk="0">
                <a:moveTo>
                  <a:pt x="12240" y="0"/>
                </a:moveTo>
                <a:cubicBezTo>
                  <a:pt x="5644" y="0"/>
                  <a:pt x="298" y="5346"/>
                  <a:pt x="286" y="11930"/>
                </a:cubicBezTo>
                <a:cubicBezTo>
                  <a:pt x="286" y="18312"/>
                  <a:pt x="5501" y="23694"/>
                  <a:pt x="11883" y="23884"/>
                </a:cubicBezTo>
                <a:lnTo>
                  <a:pt x="12038" y="23884"/>
                </a:lnTo>
                <a:cubicBezTo>
                  <a:pt x="16646" y="23956"/>
                  <a:pt x="21063" y="25670"/>
                  <a:pt x="24325" y="28933"/>
                </a:cubicBezTo>
                <a:lnTo>
                  <a:pt x="24480" y="29087"/>
                </a:lnTo>
                <a:cubicBezTo>
                  <a:pt x="27492" y="32100"/>
                  <a:pt x="29028" y="36219"/>
                  <a:pt x="28992" y="40482"/>
                </a:cubicBezTo>
                <a:cubicBezTo>
                  <a:pt x="28992" y="40517"/>
                  <a:pt x="28992" y="40565"/>
                  <a:pt x="28992" y="40601"/>
                </a:cubicBezTo>
                <a:cubicBezTo>
                  <a:pt x="28992" y="40624"/>
                  <a:pt x="28992" y="40648"/>
                  <a:pt x="28992" y="40660"/>
                </a:cubicBezTo>
                <a:cubicBezTo>
                  <a:pt x="29004" y="45077"/>
                  <a:pt x="27445" y="49340"/>
                  <a:pt x="24325" y="52447"/>
                </a:cubicBezTo>
                <a:lnTo>
                  <a:pt x="23932" y="52840"/>
                </a:lnTo>
                <a:cubicBezTo>
                  <a:pt x="21027" y="55757"/>
                  <a:pt x="17094" y="57513"/>
                  <a:pt x="12988" y="57513"/>
                </a:cubicBezTo>
                <a:cubicBezTo>
                  <a:pt x="12854" y="57513"/>
                  <a:pt x="12720" y="57511"/>
                  <a:pt x="12586" y="57508"/>
                </a:cubicBezTo>
                <a:cubicBezTo>
                  <a:pt x="12467" y="57502"/>
                  <a:pt x="12348" y="57499"/>
                  <a:pt x="12228" y="57499"/>
                </a:cubicBezTo>
                <a:cubicBezTo>
                  <a:pt x="12109" y="57499"/>
                  <a:pt x="11990" y="57502"/>
                  <a:pt x="11871" y="57508"/>
                </a:cubicBezTo>
                <a:cubicBezTo>
                  <a:pt x="5704" y="57686"/>
                  <a:pt x="572" y="62734"/>
                  <a:pt x="298" y="68902"/>
                </a:cubicBezTo>
                <a:cubicBezTo>
                  <a:pt x="1" y="75736"/>
                  <a:pt x="5454" y="81379"/>
                  <a:pt x="12228" y="81379"/>
                </a:cubicBezTo>
                <a:lnTo>
                  <a:pt x="12288" y="81379"/>
                </a:lnTo>
                <a:cubicBezTo>
                  <a:pt x="12321" y="81379"/>
                  <a:pt x="12353" y="81379"/>
                  <a:pt x="12386" y="81379"/>
                </a:cubicBezTo>
                <a:cubicBezTo>
                  <a:pt x="16114" y="81379"/>
                  <a:pt x="19729" y="82724"/>
                  <a:pt x="22373" y="85368"/>
                </a:cubicBezTo>
                <a:lnTo>
                  <a:pt x="23861" y="86856"/>
                </a:lnTo>
                <a:cubicBezTo>
                  <a:pt x="27159" y="90154"/>
                  <a:pt x="28861" y="94643"/>
                  <a:pt x="28992" y="99310"/>
                </a:cubicBezTo>
                <a:cubicBezTo>
                  <a:pt x="29004" y="99834"/>
                  <a:pt x="29052" y="100370"/>
                  <a:pt x="29135" y="100906"/>
                </a:cubicBezTo>
                <a:cubicBezTo>
                  <a:pt x="29945" y="106085"/>
                  <a:pt x="34184" y="110181"/>
                  <a:pt x="39387" y="110835"/>
                </a:cubicBezTo>
                <a:cubicBezTo>
                  <a:pt x="39906" y="110900"/>
                  <a:pt x="40420" y="110932"/>
                  <a:pt x="40927" y="110932"/>
                </a:cubicBezTo>
                <a:cubicBezTo>
                  <a:pt x="48036" y="110932"/>
                  <a:pt x="53692" y="104720"/>
                  <a:pt x="52769" y="97429"/>
                </a:cubicBezTo>
                <a:cubicBezTo>
                  <a:pt x="52102" y="92214"/>
                  <a:pt x="47959" y="87964"/>
                  <a:pt x="42768" y="87190"/>
                </a:cubicBezTo>
                <a:cubicBezTo>
                  <a:pt x="42232" y="87106"/>
                  <a:pt x="41708" y="87071"/>
                  <a:pt x="41184" y="87059"/>
                </a:cubicBezTo>
                <a:cubicBezTo>
                  <a:pt x="36470" y="86952"/>
                  <a:pt x="31921" y="85261"/>
                  <a:pt x="28588" y="81915"/>
                </a:cubicBezTo>
                <a:lnTo>
                  <a:pt x="28052" y="81391"/>
                </a:lnTo>
                <a:cubicBezTo>
                  <a:pt x="25182" y="78510"/>
                  <a:pt x="23789" y="74498"/>
                  <a:pt x="24135" y="70450"/>
                </a:cubicBezTo>
                <a:cubicBezTo>
                  <a:pt x="24159" y="70116"/>
                  <a:pt x="24170" y="69783"/>
                  <a:pt x="24170" y="69438"/>
                </a:cubicBezTo>
                <a:cubicBezTo>
                  <a:pt x="24170" y="69414"/>
                  <a:pt x="24170" y="69402"/>
                  <a:pt x="24170" y="69378"/>
                </a:cubicBezTo>
                <a:cubicBezTo>
                  <a:pt x="24147" y="64985"/>
                  <a:pt x="25718" y="60722"/>
                  <a:pt x="28826" y="57615"/>
                </a:cubicBezTo>
                <a:lnTo>
                  <a:pt x="29231" y="57210"/>
                </a:lnTo>
                <a:cubicBezTo>
                  <a:pt x="32148" y="54293"/>
                  <a:pt x="36081" y="52537"/>
                  <a:pt x="40186" y="52537"/>
                </a:cubicBezTo>
                <a:cubicBezTo>
                  <a:pt x="40320" y="52537"/>
                  <a:pt x="40455" y="52539"/>
                  <a:pt x="40589" y="52543"/>
                </a:cubicBezTo>
                <a:lnTo>
                  <a:pt x="41292" y="52543"/>
                </a:lnTo>
                <a:cubicBezTo>
                  <a:pt x="47459" y="52352"/>
                  <a:pt x="52591" y="47304"/>
                  <a:pt x="52853" y="41136"/>
                </a:cubicBezTo>
                <a:cubicBezTo>
                  <a:pt x="53150" y="34302"/>
                  <a:pt x="47697" y="28659"/>
                  <a:pt x="40923" y="28659"/>
                </a:cubicBezTo>
                <a:cubicBezTo>
                  <a:pt x="40827" y="28659"/>
                  <a:pt x="40720" y="28659"/>
                  <a:pt x="40625" y="28671"/>
                </a:cubicBezTo>
                <a:cubicBezTo>
                  <a:pt x="40491" y="28674"/>
                  <a:pt x="40358" y="28676"/>
                  <a:pt x="40225" y="28676"/>
                </a:cubicBezTo>
                <a:cubicBezTo>
                  <a:pt x="36105" y="28676"/>
                  <a:pt x="32137" y="27076"/>
                  <a:pt x="29219" y="24158"/>
                </a:cubicBezTo>
                <a:cubicBezTo>
                  <a:pt x="25933" y="20884"/>
                  <a:pt x="24230" y="16431"/>
                  <a:pt x="24170" y="11800"/>
                </a:cubicBezTo>
                <a:cubicBezTo>
                  <a:pt x="24170" y="11740"/>
                  <a:pt x="24170" y="11692"/>
                  <a:pt x="24170" y="11645"/>
                </a:cubicBezTo>
                <a:cubicBezTo>
                  <a:pt x="24016" y="5251"/>
                  <a:pt x="18634" y="12"/>
                  <a:pt x="122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" name="Google Shape;238;p19">
            <a:extLst>
              <a:ext uri="{FF2B5EF4-FFF2-40B4-BE49-F238E27FC236}">
                <a16:creationId xmlns:a16="http://schemas.microsoft.com/office/drawing/2014/main" id="{79EF7D66-23A2-98AE-E8EA-51C8B20E26FA}"/>
              </a:ext>
            </a:extLst>
          </p:cNvPr>
          <p:cNvGrpSpPr/>
          <p:nvPr/>
        </p:nvGrpSpPr>
        <p:grpSpPr>
          <a:xfrm>
            <a:off x="4359244" y="2223154"/>
            <a:ext cx="406292" cy="580506"/>
            <a:chOff x="-38129425" y="3222550"/>
            <a:chExt cx="228450" cy="315850"/>
          </a:xfrm>
        </p:grpSpPr>
        <p:sp>
          <p:nvSpPr>
            <p:cNvPr id="21" name="Google Shape;239;p19">
              <a:extLst>
                <a:ext uri="{FF2B5EF4-FFF2-40B4-BE49-F238E27FC236}">
                  <a16:creationId xmlns:a16="http://schemas.microsoft.com/office/drawing/2014/main" id="{D09F239F-34A5-CB3C-768C-A908DA8749A7}"/>
                </a:ext>
              </a:extLst>
            </p:cNvPr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Google Shape;240;p19">
              <a:extLst>
                <a:ext uri="{FF2B5EF4-FFF2-40B4-BE49-F238E27FC236}">
                  <a16:creationId xmlns:a16="http://schemas.microsoft.com/office/drawing/2014/main" id="{AC70DA06-236A-02CE-1D53-58584FBFFFB4}"/>
                </a:ext>
              </a:extLst>
            </p:cNvPr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7" name="Google Shape;242;p19">
            <a:extLst>
              <a:ext uri="{FF2B5EF4-FFF2-40B4-BE49-F238E27FC236}">
                <a16:creationId xmlns:a16="http://schemas.microsoft.com/office/drawing/2014/main" id="{E093762A-D1EE-1537-6C45-6CA866C18F2C}"/>
              </a:ext>
            </a:extLst>
          </p:cNvPr>
          <p:cNvGrpSpPr/>
          <p:nvPr/>
        </p:nvGrpSpPr>
        <p:grpSpPr>
          <a:xfrm>
            <a:off x="5369486" y="5626090"/>
            <a:ext cx="557485" cy="582711"/>
            <a:chOff x="-39036625" y="4593900"/>
            <a:chExt cx="313463" cy="317050"/>
          </a:xfrm>
        </p:grpSpPr>
        <p:sp>
          <p:nvSpPr>
            <p:cNvPr id="18" name="Google Shape;243;p19">
              <a:extLst>
                <a:ext uri="{FF2B5EF4-FFF2-40B4-BE49-F238E27FC236}">
                  <a16:creationId xmlns:a16="http://schemas.microsoft.com/office/drawing/2014/main" id="{80627014-08E1-10AF-27C6-83EA7782C8B2}"/>
                </a:ext>
              </a:extLst>
            </p:cNvPr>
            <p:cNvSpPr/>
            <p:nvPr/>
          </p:nvSpPr>
          <p:spPr>
            <a:xfrm>
              <a:off x="-39036625" y="45939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Google Shape;244;p19">
              <a:extLst>
                <a:ext uri="{FF2B5EF4-FFF2-40B4-BE49-F238E27FC236}">
                  <a16:creationId xmlns:a16="http://schemas.microsoft.com/office/drawing/2014/main" id="{B8110FE8-AB22-823E-84EE-29C552FE640D}"/>
                </a:ext>
              </a:extLst>
            </p:cNvPr>
            <p:cNvSpPr/>
            <p:nvPr/>
          </p:nvSpPr>
          <p:spPr>
            <a:xfrm>
              <a:off x="-38978324" y="46336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Google Shape;245;p19">
              <a:extLst>
                <a:ext uri="{FF2B5EF4-FFF2-40B4-BE49-F238E27FC236}">
                  <a16:creationId xmlns:a16="http://schemas.microsoft.com/office/drawing/2014/main" id="{D5440596-A174-DBB5-5743-8805FD6EF88A}"/>
                </a:ext>
              </a:extLst>
            </p:cNvPr>
            <p:cNvSpPr/>
            <p:nvPr/>
          </p:nvSpPr>
          <p:spPr>
            <a:xfrm>
              <a:off x="-38787762" y="46958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2B1F4ED-D922-6FCA-6F22-ACFD4BD4B3DB}"/>
              </a:ext>
            </a:extLst>
          </p:cNvPr>
          <p:cNvSpPr txBox="1"/>
          <p:nvPr/>
        </p:nvSpPr>
        <p:spPr>
          <a:xfrm>
            <a:off x="5138630" y="2000936"/>
            <a:ext cx="588547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contract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that ensures the project economic viability, by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negotiating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, before drilling,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sale of heat and cold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to the local DH manager, utility or large final customers.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1076F4-86EE-564E-DDF3-CEC8C5ABA3E3}"/>
              </a:ext>
            </a:extLst>
          </p:cNvPr>
          <p:cNvSpPr txBox="1"/>
          <p:nvPr/>
        </p:nvSpPr>
        <p:spPr>
          <a:xfrm>
            <a:off x="1936395" y="3183811"/>
            <a:ext cx="3035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Many projects cannot find any financial support if they cannot provide an HPA.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47C4E3-DE2D-4763-E0FF-7C7D2ABC7630}"/>
              </a:ext>
            </a:extLst>
          </p:cNvPr>
          <p:cNvSpPr txBox="1"/>
          <p:nvPr/>
        </p:nvSpPr>
        <p:spPr>
          <a:xfrm>
            <a:off x="5404130" y="4309607"/>
            <a:ext cx="521306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HPA or pre-HPA aims to secure the purchase of a minimum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8BB5D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amount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of heat per year, for a minimum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8BB5D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price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and a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8BB5D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duration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(15-30 y).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5370A3-FCA0-FBBC-0130-730009557D95}"/>
              </a:ext>
            </a:extLst>
          </p:cNvPr>
          <p:cNvSpPr txBox="1"/>
          <p:nvPr/>
        </p:nvSpPr>
        <p:spPr>
          <a:xfrm>
            <a:off x="1936395" y="5471735"/>
            <a:ext cx="3192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558"/>
              </a:buClr>
              <a:buSzPts val="1100"/>
              <a:buFont typeface="Arial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The presence of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some large heat consumer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helps the economy of a project greatly.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15F87C-6023-38E1-1861-A32C5172632A}"/>
              </a:ext>
            </a:extLst>
          </p:cNvPr>
          <p:cNvGrpSpPr/>
          <p:nvPr/>
        </p:nvGrpSpPr>
        <p:grpSpPr>
          <a:xfrm>
            <a:off x="4303881" y="4538266"/>
            <a:ext cx="548927" cy="546826"/>
            <a:chOff x="5821531" y="4347766"/>
            <a:chExt cx="548927" cy="546826"/>
          </a:xfrm>
          <a:solidFill>
            <a:schemeClr val="accent2"/>
          </a:solidFill>
        </p:grpSpPr>
        <p:sp>
          <p:nvSpPr>
            <p:cNvPr id="45" name="Google Shape;478;p24">
              <a:extLst>
                <a:ext uri="{FF2B5EF4-FFF2-40B4-BE49-F238E27FC236}">
                  <a16:creationId xmlns:a16="http://schemas.microsoft.com/office/drawing/2014/main" id="{89613D0B-030B-39FB-F9D1-8AAA02DBC426}"/>
                </a:ext>
              </a:extLst>
            </p:cNvPr>
            <p:cNvSpPr/>
            <p:nvPr/>
          </p:nvSpPr>
          <p:spPr>
            <a:xfrm>
              <a:off x="5821616" y="4443859"/>
              <a:ext cx="548842" cy="450733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Google Shape;479;p24">
              <a:extLst>
                <a:ext uri="{FF2B5EF4-FFF2-40B4-BE49-F238E27FC236}">
                  <a16:creationId xmlns:a16="http://schemas.microsoft.com/office/drawing/2014/main" id="{B315D0B2-F68D-A6E3-11E0-DF5AFB90B165}"/>
                </a:ext>
              </a:extLst>
            </p:cNvPr>
            <p:cNvSpPr/>
            <p:nvPr/>
          </p:nvSpPr>
          <p:spPr>
            <a:xfrm>
              <a:off x="5821531" y="4699143"/>
              <a:ext cx="163021" cy="99384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Google Shape;480;p24">
              <a:extLst>
                <a:ext uri="{FF2B5EF4-FFF2-40B4-BE49-F238E27FC236}">
                  <a16:creationId xmlns:a16="http://schemas.microsoft.com/office/drawing/2014/main" id="{7F63E181-F6A8-58DF-030B-56A63136711D}"/>
                </a:ext>
              </a:extLst>
            </p:cNvPr>
            <p:cNvSpPr/>
            <p:nvPr/>
          </p:nvSpPr>
          <p:spPr>
            <a:xfrm>
              <a:off x="6036386" y="4347766"/>
              <a:ext cx="334072" cy="224302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2" name="Google Shape;502;p24">
            <a:extLst>
              <a:ext uri="{FF2B5EF4-FFF2-40B4-BE49-F238E27FC236}">
                <a16:creationId xmlns:a16="http://schemas.microsoft.com/office/drawing/2014/main" id="{C978A876-773F-35B6-E26E-B3D31FC0249B}"/>
              </a:ext>
            </a:extLst>
          </p:cNvPr>
          <p:cNvGrpSpPr/>
          <p:nvPr/>
        </p:nvGrpSpPr>
        <p:grpSpPr>
          <a:xfrm>
            <a:off x="5353738" y="3359520"/>
            <a:ext cx="546884" cy="546798"/>
            <a:chOff x="2685825" y="840375"/>
            <a:chExt cx="481900" cy="481825"/>
          </a:xfrm>
          <a:solidFill>
            <a:schemeClr val="accent4"/>
          </a:solidFill>
        </p:grpSpPr>
        <p:sp>
          <p:nvSpPr>
            <p:cNvPr id="43" name="Google Shape;503;p24">
              <a:extLst>
                <a:ext uri="{FF2B5EF4-FFF2-40B4-BE49-F238E27FC236}">
                  <a16:creationId xmlns:a16="http://schemas.microsoft.com/office/drawing/2014/main" id="{0D739B1C-2387-B7FD-2A21-75706301B8BD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Google Shape;504;p24">
              <a:extLst>
                <a:ext uri="{FF2B5EF4-FFF2-40B4-BE49-F238E27FC236}">
                  <a16:creationId xmlns:a16="http://schemas.microsoft.com/office/drawing/2014/main" id="{AD49D5BA-D602-F821-D127-54D9E3944F2E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FF86E-230D-FE72-1E27-37E1704D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3F8E2-5301-9098-2AED-377EA1E32D3B}"/>
              </a:ext>
            </a:extLst>
          </p:cNvPr>
          <p:cNvSpPr txBox="1"/>
          <p:nvPr/>
        </p:nvSpPr>
        <p:spPr>
          <a:xfrm>
            <a:off x="7401754" y="6423264"/>
            <a:ext cx="297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3"/>
              </a:rPr>
              <a:t>SAPHEA, 2024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(NYR)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3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8" grpId="0" animBg="1"/>
      <p:bldP spid="29" grpId="0" animBg="1"/>
      <p:bldP spid="30" grpId="0" animBg="1"/>
      <p:bldP spid="34" grpId="0" animBg="1"/>
      <p:bldP spid="25" grpId="0" animBg="1"/>
      <p:bldP spid="26" grpId="0" animBg="1"/>
      <p:bldP spid="37" grpId="0" animBg="1"/>
      <p:bldP spid="36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Lessons Learned #1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1EEE77E-3100-FA6C-53CF-A49658A0100A}"/>
              </a:ext>
            </a:extLst>
          </p:cNvPr>
          <p:cNvGrpSpPr/>
          <p:nvPr/>
        </p:nvGrpSpPr>
        <p:grpSpPr>
          <a:xfrm>
            <a:off x="844847" y="5401506"/>
            <a:ext cx="5347511" cy="1392710"/>
            <a:chOff x="844847" y="5305809"/>
            <a:chExt cx="5347511" cy="1392710"/>
          </a:xfrm>
        </p:grpSpPr>
        <p:sp>
          <p:nvSpPr>
            <p:cNvPr id="9" name="Google Shape;501;p25">
              <a:extLst>
                <a:ext uri="{FF2B5EF4-FFF2-40B4-BE49-F238E27FC236}">
                  <a16:creationId xmlns:a16="http://schemas.microsoft.com/office/drawing/2014/main" id="{E4E9DBF5-7F1C-476E-EE52-D2E450E5C6C0}"/>
                </a:ext>
              </a:extLst>
            </p:cNvPr>
            <p:cNvSpPr/>
            <p:nvPr/>
          </p:nvSpPr>
          <p:spPr>
            <a:xfrm>
              <a:off x="844864" y="5305809"/>
              <a:ext cx="5326233" cy="1029570"/>
            </a:xfrm>
            <a:custGeom>
              <a:avLst/>
              <a:gdLst/>
              <a:ahLst/>
              <a:cxnLst/>
              <a:rect l="l" t="t" r="r" b="b"/>
              <a:pathLst>
                <a:path w="140816" h="29469" extrusionOk="0">
                  <a:moveTo>
                    <a:pt x="8514" y="1"/>
                  </a:moveTo>
                  <a:lnTo>
                    <a:pt x="1" y="14729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29"/>
                  </a:lnTo>
                  <a:lnTo>
                    <a:pt x="132303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Google Shape;502;p25">
              <a:extLst>
                <a:ext uri="{FF2B5EF4-FFF2-40B4-BE49-F238E27FC236}">
                  <a16:creationId xmlns:a16="http://schemas.microsoft.com/office/drawing/2014/main" id="{C92761B0-3E36-96DA-062E-ABA91B88B83D}"/>
                </a:ext>
              </a:extLst>
            </p:cNvPr>
            <p:cNvSpPr/>
            <p:nvPr/>
          </p:nvSpPr>
          <p:spPr>
            <a:xfrm>
              <a:off x="844847" y="5305809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0" y="1"/>
                  </a:moveTo>
                  <a:lnTo>
                    <a:pt x="0" y="29468"/>
                  </a:lnTo>
                  <a:lnTo>
                    <a:pt x="17645" y="39863"/>
                  </a:lnTo>
                  <a:lnTo>
                    <a:pt x="35291" y="29468"/>
                  </a:lnTo>
                  <a:lnTo>
                    <a:pt x="352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507;p25">
              <a:extLst>
                <a:ext uri="{FF2B5EF4-FFF2-40B4-BE49-F238E27FC236}">
                  <a16:creationId xmlns:a16="http://schemas.microsoft.com/office/drawing/2014/main" id="{9A886052-3150-BB28-CF83-3E0EC9099750}"/>
                </a:ext>
              </a:extLst>
            </p:cNvPr>
            <p:cNvSpPr txBox="1"/>
            <p:nvPr/>
          </p:nvSpPr>
          <p:spPr>
            <a:xfrm>
              <a:off x="2204543" y="5319539"/>
              <a:ext cx="3987815" cy="101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E89546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Able to pay 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does not mean being able to transition</a:t>
              </a:r>
              <a:endPara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DF0C37-774B-7199-2005-2F6184C09B58}"/>
              </a:ext>
            </a:extLst>
          </p:cNvPr>
          <p:cNvGrpSpPr/>
          <p:nvPr/>
        </p:nvGrpSpPr>
        <p:grpSpPr>
          <a:xfrm>
            <a:off x="844864" y="4173070"/>
            <a:ext cx="5521467" cy="1406441"/>
            <a:chOff x="844864" y="4194345"/>
            <a:chExt cx="5521467" cy="1406441"/>
          </a:xfrm>
        </p:grpSpPr>
        <p:sp>
          <p:nvSpPr>
            <p:cNvPr id="44" name="Google Shape;510;p25">
              <a:extLst>
                <a:ext uri="{FF2B5EF4-FFF2-40B4-BE49-F238E27FC236}">
                  <a16:creationId xmlns:a16="http://schemas.microsoft.com/office/drawing/2014/main" id="{52D85014-8AE3-9800-0B46-758489A6CF4B}"/>
                </a:ext>
              </a:extLst>
            </p:cNvPr>
            <p:cNvSpPr/>
            <p:nvPr/>
          </p:nvSpPr>
          <p:spPr>
            <a:xfrm>
              <a:off x="844864" y="4208076"/>
              <a:ext cx="5326233" cy="1029535"/>
            </a:xfrm>
            <a:custGeom>
              <a:avLst/>
              <a:gdLst/>
              <a:ahLst/>
              <a:cxnLst/>
              <a:rect l="l" t="t" r="r" b="b"/>
              <a:pathLst>
                <a:path w="140816" h="29468" extrusionOk="0">
                  <a:moveTo>
                    <a:pt x="8514" y="0"/>
                  </a:moveTo>
                  <a:lnTo>
                    <a:pt x="1" y="14728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28"/>
                  </a:lnTo>
                  <a:lnTo>
                    <a:pt x="132303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Google Shape;511;p25">
              <a:extLst>
                <a:ext uri="{FF2B5EF4-FFF2-40B4-BE49-F238E27FC236}">
                  <a16:creationId xmlns:a16="http://schemas.microsoft.com/office/drawing/2014/main" id="{4A050CCB-8BC8-676D-9D20-5D03AA5BFE98}"/>
                </a:ext>
              </a:extLst>
            </p:cNvPr>
            <p:cNvSpPr/>
            <p:nvPr/>
          </p:nvSpPr>
          <p:spPr>
            <a:xfrm>
              <a:off x="844864" y="4208076"/>
              <a:ext cx="1259139" cy="1392710"/>
            </a:xfrm>
            <a:custGeom>
              <a:avLst/>
              <a:gdLst/>
              <a:ahLst/>
              <a:cxnLst/>
              <a:rect l="l" t="t" r="r" b="b"/>
              <a:pathLst>
                <a:path w="35290" h="39863" extrusionOk="0">
                  <a:moveTo>
                    <a:pt x="0" y="0"/>
                  </a:moveTo>
                  <a:lnTo>
                    <a:pt x="0" y="29468"/>
                  </a:lnTo>
                  <a:lnTo>
                    <a:pt x="17645" y="39862"/>
                  </a:lnTo>
                  <a:lnTo>
                    <a:pt x="35290" y="29468"/>
                  </a:lnTo>
                  <a:lnTo>
                    <a:pt x="35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" name="Google Shape;517;p25">
              <a:extLst>
                <a:ext uri="{FF2B5EF4-FFF2-40B4-BE49-F238E27FC236}">
                  <a16:creationId xmlns:a16="http://schemas.microsoft.com/office/drawing/2014/main" id="{FF918362-AA41-91D2-21BA-36F8B05342CA}"/>
                </a:ext>
              </a:extLst>
            </p:cNvPr>
            <p:cNvSpPr txBox="1"/>
            <p:nvPr/>
          </p:nvSpPr>
          <p:spPr>
            <a:xfrm>
              <a:off x="2204545" y="4194345"/>
              <a:ext cx="4161786" cy="1043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176AB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Perception bias</a:t>
              </a: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higher costs/risks, lower profitability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96A9B42-85BA-10E8-D33A-CBAF4B885108}"/>
              </a:ext>
            </a:extLst>
          </p:cNvPr>
          <p:cNvGrpSpPr/>
          <p:nvPr/>
        </p:nvGrpSpPr>
        <p:grpSpPr>
          <a:xfrm>
            <a:off x="844847" y="2958364"/>
            <a:ext cx="5326250" cy="1392710"/>
            <a:chOff x="844847" y="3096577"/>
            <a:chExt cx="5326250" cy="1392710"/>
          </a:xfrm>
        </p:grpSpPr>
        <p:sp>
          <p:nvSpPr>
            <p:cNvPr id="71" name="Google Shape;520;p25">
              <a:extLst>
                <a:ext uri="{FF2B5EF4-FFF2-40B4-BE49-F238E27FC236}">
                  <a16:creationId xmlns:a16="http://schemas.microsoft.com/office/drawing/2014/main" id="{6A7BAEE0-E90F-448C-B801-6FDF35EA1801}"/>
                </a:ext>
              </a:extLst>
            </p:cNvPr>
            <p:cNvSpPr/>
            <p:nvPr/>
          </p:nvSpPr>
          <p:spPr>
            <a:xfrm>
              <a:off x="844864" y="3096577"/>
              <a:ext cx="5326233" cy="1029570"/>
            </a:xfrm>
            <a:custGeom>
              <a:avLst/>
              <a:gdLst/>
              <a:ahLst/>
              <a:cxnLst/>
              <a:rect l="l" t="t" r="r" b="b"/>
              <a:pathLst>
                <a:path w="140816" h="29469" extrusionOk="0">
                  <a:moveTo>
                    <a:pt x="8514" y="1"/>
                  </a:moveTo>
                  <a:lnTo>
                    <a:pt x="1" y="14729"/>
                  </a:lnTo>
                  <a:lnTo>
                    <a:pt x="8514" y="29469"/>
                  </a:lnTo>
                  <a:lnTo>
                    <a:pt x="132303" y="29469"/>
                  </a:lnTo>
                  <a:lnTo>
                    <a:pt x="140816" y="14729"/>
                  </a:lnTo>
                  <a:lnTo>
                    <a:pt x="132303" y="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Google Shape;521;p25">
              <a:extLst>
                <a:ext uri="{FF2B5EF4-FFF2-40B4-BE49-F238E27FC236}">
                  <a16:creationId xmlns:a16="http://schemas.microsoft.com/office/drawing/2014/main" id="{DB1A7383-D7F5-1AAC-3B1A-59CB76B97AB8}"/>
                </a:ext>
              </a:extLst>
            </p:cNvPr>
            <p:cNvSpPr/>
            <p:nvPr/>
          </p:nvSpPr>
          <p:spPr>
            <a:xfrm>
              <a:off x="844847" y="3096577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1" y="1"/>
                  </a:moveTo>
                  <a:lnTo>
                    <a:pt x="1" y="29469"/>
                  </a:lnTo>
                  <a:lnTo>
                    <a:pt x="17646" y="39863"/>
                  </a:lnTo>
                  <a:lnTo>
                    <a:pt x="35291" y="29469"/>
                  </a:lnTo>
                  <a:lnTo>
                    <a:pt x="352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4" name="Google Shape;530;p25">
              <a:extLst>
                <a:ext uri="{FF2B5EF4-FFF2-40B4-BE49-F238E27FC236}">
                  <a16:creationId xmlns:a16="http://schemas.microsoft.com/office/drawing/2014/main" id="{81156854-2E02-F52B-6BD8-02C87A3B0C56}"/>
                </a:ext>
              </a:extLst>
            </p:cNvPr>
            <p:cNvSpPr txBox="1"/>
            <p:nvPr/>
          </p:nvSpPr>
          <p:spPr>
            <a:xfrm>
              <a:off x="2204544" y="3230440"/>
              <a:ext cx="3679464" cy="753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Without legal obligations, </a:t>
              </a:r>
              <a:r>
                <a:rPr kumimoji="0" lang="en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8D192B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incentives are not enough</a:t>
              </a:r>
              <a:endParaRPr kumimoji="0" sz="2100" b="1" i="0" u="none" strike="noStrike" kern="1200" cap="none" spc="0" normalizeH="0" baseline="0" noProof="0" dirty="0">
                <a:ln>
                  <a:noFill/>
                </a:ln>
                <a:solidFill>
                  <a:srgbClr val="8D192B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CF5D7EE-7B39-6C25-79CB-9298AEF572E2}"/>
              </a:ext>
            </a:extLst>
          </p:cNvPr>
          <p:cNvGrpSpPr/>
          <p:nvPr/>
        </p:nvGrpSpPr>
        <p:grpSpPr>
          <a:xfrm>
            <a:off x="844847" y="1743658"/>
            <a:ext cx="5326250" cy="1392710"/>
            <a:chOff x="844847" y="1733025"/>
            <a:chExt cx="5326250" cy="1392710"/>
          </a:xfrm>
        </p:grpSpPr>
        <p:sp>
          <p:nvSpPr>
            <p:cNvPr id="85" name="Google Shape;534;p25">
              <a:extLst>
                <a:ext uri="{FF2B5EF4-FFF2-40B4-BE49-F238E27FC236}">
                  <a16:creationId xmlns:a16="http://schemas.microsoft.com/office/drawing/2014/main" id="{56B5C3B3-8844-9066-A255-0E23BA1ECA8C}"/>
                </a:ext>
              </a:extLst>
            </p:cNvPr>
            <p:cNvSpPr/>
            <p:nvPr/>
          </p:nvSpPr>
          <p:spPr>
            <a:xfrm>
              <a:off x="844865" y="1733025"/>
              <a:ext cx="5326232" cy="1029535"/>
            </a:xfrm>
            <a:custGeom>
              <a:avLst/>
              <a:gdLst/>
              <a:ahLst/>
              <a:cxnLst/>
              <a:rect l="l" t="t" r="r" b="b"/>
              <a:pathLst>
                <a:path w="140816" h="29468" extrusionOk="0">
                  <a:moveTo>
                    <a:pt x="8514" y="0"/>
                  </a:moveTo>
                  <a:lnTo>
                    <a:pt x="1" y="14740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40"/>
                  </a:lnTo>
                  <a:lnTo>
                    <a:pt x="132303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Google Shape;535;p25">
              <a:extLst>
                <a:ext uri="{FF2B5EF4-FFF2-40B4-BE49-F238E27FC236}">
                  <a16:creationId xmlns:a16="http://schemas.microsoft.com/office/drawing/2014/main" id="{2651CD55-E6A8-E800-62F0-2D8766C725A9}"/>
                </a:ext>
              </a:extLst>
            </p:cNvPr>
            <p:cNvSpPr/>
            <p:nvPr/>
          </p:nvSpPr>
          <p:spPr>
            <a:xfrm>
              <a:off x="2029308" y="2170634"/>
              <a:ext cx="63760" cy="286207"/>
            </a:xfrm>
            <a:custGeom>
              <a:avLst/>
              <a:gdLst/>
              <a:ahLst/>
              <a:cxnLst/>
              <a:rect l="l" t="t" r="r" b="b"/>
              <a:pathLst>
                <a:path w="1787" h="8192" extrusionOk="0">
                  <a:moveTo>
                    <a:pt x="0" y="0"/>
                  </a:moveTo>
                  <a:lnTo>
                    <a:pt x="0" y="8192"/>
                  </a:lnTo>
                  <a:lnTo>
                    <a:pt x="1786" y="819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Google Shape;536;p25">
              <a:extLst>
                <a:ext uri="{FF2B5EF4-FFF2-40B4-BE49-F238E27FC236}">
                  <a16:creationId xmlns:a16="http://schemas.microsoft.com/office/drawing/2014/main" id="{18FA8CF5-583C-1BB6-AD2C-7A06D1BE9376}"/>
                </a:ext>
              </a:extLst>
            </p:cNvPr>
            <p:cNvSpPr/>
            <p:nvPr/>
          </p:nvSpPr>
          <p:spPr>
            <a:xfrm>
              <a:off x="1944354" y="2222621"/>
              <a:ext cx="63724" cy="234220"/>
            </a:xfrm>
            <a:custGeom>
              <a:avLst/>
              <a:gdLst/>
              <a:ahLst/>
              <a:cxnLst/>
              <a:rect l="l" t="t" r="r" b="b"/>
              <a:pathLst>
                <a:path w="1786" h="6704" extrusionOk="0">
                  <a:moveTo>
                    <a:pt x="0" y="1"/>
                  </a:moveTo>
                  <a:lnTo>
                    <a:pt x="0" y="6704"/>
                  </a:lnTo>
                  <a:lnTo>
                    <a:pt x="1786" y="6704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Google Shape;537;p25">
              <a:extLst>
                <a:ext uri="{FF2B5EF4-FFF2-40B4-BE49-F238E27FC236}">
                  <a16:creationId xmlns:a16="http://schemas.microsoft.com/office/drawing/2014/main" id="{D91CCA9B-F3B4-BD66-5F3F-C5782289EB91}"/>
                </a:ext>
              </a:extLst>
            </p:cNvPr>
            <p:cNvSpPr/>
            <p:nvPr/>
          </p:nvSpPr>
          <p:spPr>
            <a:xfrm>
              <a:off x="1864896" y="2274643"/>
              <a:ext cx="63760" cy="182199"/>
            </a:xfrm>
            <a:custGeom>
              <a:avLst/>
              <a:gdLst/>
              <a:ahLst/>
              <a:cxnLst/>
              <a:rect l="l" t="t" r="r" b="b"/>
              <a:pathLst>
                <a:path w="1787" h="5215" extrusionOk="0">
                  <a:moveTo>
                    <a:pt x="1" y="0"/>
                  </a:moveTo>
                  <a:lnTo>
                    <a:pt x="1" y="5215"/>
                  </a:lnTo>
                  <a:lnTo>
                    <a:pt x="1787" y="5215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Google Shape;538;p25">
              <a:extLst>
                <a:ext uri="{FF2B5EF4-FFF2-40B4-BE49-F238E27FC236}">
                  <a16:creationId xmlns:a16="http://schemas.microsoft.com/office/drawing/2014/main" id="{F95D9769-4AFC-8E99-0221-FEDFAA309611}"/>
                </a:ext>
              </a:extLst>
            </p:cNvPr>
            <p:cNvSpPr/>
            <p:nvPr/>
          </p:nvSpPr>
          <p:spPr>
            <a:xfrm>
              <a:off x="1779942" y="2332045"/>
              <a:ext cx="63760" cy="124796"/>
            </a:xfrm>
            <a:custGeom>
              <a:avLst/>
              <a:gdLst/>
              <a:ahLst/>
              <a:cxnLst/>
              <a:rect l="l" t="t" r="r" b="b"/>
              <a:pathLst>
                <a:path w="1787" h="3572" extrusionOk="0">
                  <a:moveTo>
                    <a:pt x="0" y="0"/>
                  </a:moveTo>
                  <a:lnTo>
                    <a:pt x="0" y="3572"/>
                  </a:lnTo>
                  <a:lnTo>
                    <a:pt x="1786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Google Shape;539;p25">
              <a:extLst>
                <a:ext uri="{FF2B5EF4-FFF2-40B4-BE49-F238E27FC236}">
                  <a16:creationId xmlns:a16="http://schemas.microsoft.com/office/drawing/2014/main" id="{0AD6384E-8382-72D9-1DCF-428673D87F60}"/>
                </a:ext>
              </a:extLst>
            </p:cNvPr>
            <p:cNvSpPr/>
            <p:nvPr/>
          </p:nvSpPr>
          <p:spPr>
            <a:xfrm>
              <a:off x="844847" y="1733025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1" y="0"/>
                  </a:moveTo>
                  <a:lnTo>
                    <a:pt x="1" y="29468"/>
                  </a:lnTo>
                  <a:lnTo>
                    <a:pt x="17646" y="39862"/>
                  </a:lnTo>
                  <a:lnTo>
                    <a:pt x="35291" y="29468"/>
                  </a:lnTo>
                  <a:lnTo>
                    <a:pt x="35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" name="Google Shape;545;p25">
              <a:extLst>
                <a:ext uri="{FF2B5EF4-FFF2-40B4-BE49-F238E27FC236}">
                  <a16:creationId xmlns:a16="http://schemas.microsoft.com/office/drawing/2014/main" id="{C9DFC967-9BBC-C5CC-80B8-B52975110FBB}"/>
                </a:ext>
              </a:extLst>
            </p:cNvPr>
            <p:cNvSpPr txBox="1"/>
            <p:nvPr/>
          </p:nvSpPr>
          <p:spPr>
            <a:xfrm>
              <a:off x="2204544" y="1813735"/>
              <a:ext cx="3773870" cy="799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Public Incentives only partially ease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2656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access to credit</a:t>
              </a:r>
              <a:endPara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0" name="Google Shape;501;p25">
            <a:extLst>
              <a:ext uri="{FF2B5EF4-FFF2-40B4-BE49-F238E27FC236}">
                <a16:creationId xmlns:a16="http://schemas.microsoft.com/office/drawing/2014/main" id="{D91122B6-FAF9-DEEA-46EF-2AEA2F699293}"/>
              </a:ext>
            </a:extLst>
          </p:cNvPr>
          <p:cNvSpPr/>
          <p:nvPr/>
        </p:nvSpPr>
        <p:spPr>
          <a:xfrm>
            <a:off x="6238732" y="5405046"/>
            <a:ext cx="5400000" cy="1029570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Support all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along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b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One-Stop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Shops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D4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1" name="Google Shape;510;p25">
            <a:extLst>
              <a:ext uri="{FF2B5EF4-FFF2-40B4-BE49-F238E27FC236}">
                <a16:creationId xmlns:a16="http://schemas.microsoft.com/office/drawing/2014/main" id="{5B0D8033-0830-E099-3630-AF893AB17BA3}"/>
              </a:ext>
            </a:extLst>
          </p:cNvPr>
          <p:cNvSpPr/>
          <p:nvPr/>
        </p:nvSpPr>
        <p:spPr>
          <a:xfrm>
            <a:off x="6238732" y="4185794"/>
            <a:ext cx="5400000" cy="1029535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28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8"/>
                </a:lnTo>
                <a:lnTo>
                  <a:pt x="1323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176A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Communication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awareness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campaigns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consultations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stakeholder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engagement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open-access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etc.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Google Shape;520;p25">
            <a:extLst>
              <a:ext uri="{FF2B5EF4-FFF2-40B4-BE49-F238E27FC236}">
                <a16:creationId xmlns:a16="http://schemas.microsoft.com/office/drawing/2014/main" id="{6B9DB4F9-10D1-3E63-B962-73B085ECBA3C}"/>
              </a:ext>
            </a:extLst>
          </p:cNvPr>
          <p:cNvSpPr/>
          <p:nvPr/>
        </p:nvSpPr>
        <p:spPr>
          <a:xfrm>
            <a:off x="6238732" y="2966508"/>
            <a:ext cx="5400000" cy="1029570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9"/>
                </a:lnTo>
                <a:lnTo>
                  <a:pt x="132303" y="29469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8D192B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Obligations to transition/decarbonize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white certificates, carbon tax, building codes for new constructions, etc.</a:t>
            </a:r>
          </a:p>
        </p:txBody>
      </p:sp>
      <p:sp>
        <p:nvSpPr>
          <p:cNvPr id="103" name="Google Shape;534;p25">
            <a:extLst>
              <a:ext uri="{FF2B5EF4-FFF2-40B4-BE49-F238E27FC236}">
                <a16:creationId xmlns:a16="http://schemas.microsoft.com/office/drawing/2014/main" id="{1962A5DE-320D-ED42-BC33-0F6AA0F60E97}"/>
              </a:ext>
            </a:extLst>
          </p:cNvPr>
          <p:cNvSpPr/>
          <p:nvPr/>
        </p:nvSpPr>
        <p:spPr>
          <a:xfrm>
            <a:off x="6238733" y="1747192"/>
            <a:ext cx="5400000" cy="1029600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40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40"/>
                </a:lnTo>
                <a:lnTo>
                  <a:pt x="13230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88000" tIns="91425" rIns="288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80B3B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Benchmarking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80B3B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Platform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80B3B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(e.g. DEEP). Standard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80B3B3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Assessment Toolkit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Structural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interventions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borrowing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). 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94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2" grpId="0" animBg="1"/>
      <p:bldP spid="10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Lessons Learned #2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1EEE77E-3100-FA6C-53CF-A49658A0100A}"/>
              </a:ext>
            </a:extLst>
          </p:cNvPr>
          <p:cNvGrpSpPr/>
          <p:nvPr/>
        </p:nvGrpSpPr>
        <p:grpSpPr>
          <a:xfrm>
            <a:off x="844847" y="5401506"/>
            <a:ext cx="5347511" cy="1392710"/>
            <a:chOff x="844847" y="5305809"/>
            <a:chExt cx="5347511" cy="1392710"/>
          </a:xfrm>
        </p:grpSpPr>
        <p:sp>
          <p:nvSpPr>
            <p:cNvPr id="9" name="Google Shape;501;p25">
              <a:extLst>
                <a:ext uri="{FF2B5EF4-FFF2-40B4-BE49-F238E27FC236}">
                  <a16:creationId xmlns:a16="http://schemas.microsoft.com/office/drawing/2014/main" id="{E4E9DBF5-7F1C-476E-EE52-D2E450E5C6C0}"/>
                </a:ext>
              </a:extLst>
            </p:cNvPr>
            <p:cNvSpPr/>
            <p:nvPr/>
          </p:nvSpPr>
          <p:spPr>
            <a:xfrm>
              <a:off x="844864" y="5305809"/>
              <a:ext cx="5326233" cy="1029570"/>
            </a:xfrm>
            <a:custGeom>
              <a:avLst/>
              <a:gdLst/>
              <a:ahLst/>
              <a:cxnLst/>
              <a:rect l="l" t="t" r="r" b="b"/>
              <a:pathLst>
                <a:path w="140816" h="29469" extrusionOk="0">
                  <a:moveTo>
                    <a:pt x="8514" y="1"/>
                  </a:moveTo>
                  <a:lnTo>
                    <a:pt x="1" y="14729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29"/>
                  </a:lnTo>
                  <a:lnTo>
                    <a:pt x="132303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Google Shape;502;p25">
              <a:extLst>
                <a:ext uri="{FF2B5EF4-FFF2-40B4-BE49-F238E27FC236}">
                  <a16:creationId xmlns:a16="http://schemas.microsoft.com/office/drawing/2014/main" id="{C92761B0-3E36-96DA-062E-ABA91B88B83D}"/>
                </a:ext>
              </a:extLst>
            </p:cNvPr>
            <p:cNvSpPr/>
            <p:nvPr/>
          </p:nvSpPr>
          <p:spPr>
            <a:xfrm>
              <a:off x="844847" y="5305809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0" y="1"/>
                  </a:moveTo>
                  <a:lnTo>
                    <a:pt x="0" y="29468"/>
                  </a:lnTo>
                  <a:lnTo>
                    <a:pt x="17645" y="39863"/>
                  </a:lnTo>
                  <a:lnTo>
                    <a:pt x="35291" y="29468"/>
                  </a:lnTo>
                  <a:lnTo>
                    <a:pt x="352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sz="2800" b="1" dirty="0">
                  <a:solidFill>
                    <a:srgbClr val="FFFFFF"/>
                  </a:solidFill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8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507;p25">
              <a:extLst>
                <a:ext uri="{FF2B5EF4-FFF2-40B4-BE49-F238E27FC236}">
                  <a16:creationId xmlns:a16="http://schemas.microsoft.com/office/drawing/2014/main" id="{9A886052-3150-BB28-CF83-3E0EC9099750}"/>
                </a:ext>
              </a:extLst>
            </p:cNvPr>
            <p:cNvSpPr txBox="1"/>
            <p:nvPr/>
          </p:nvSpPr>
          <p:spPr>
            <a:xfrm>
              <a:off x="2204543" y="5319539"/>
              <a:ext cx="3987815" cy="101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Great </a:t>
              </a:r>
              <a:r>
                <a:rPr kumimoji="0" lang="de-AT" sz="2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proliferation</a:t>
              </a:r>
              <a:r>
                <a:rPr kumimoji="0" lang="de-AT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 </a:t>
              </a:r>
              <a:r>
                <a:rPr kumimoji="0" lang="de-AT" sz="2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of</a:t>
              </a:r>
              <a:r>
                <a:rPr kumimoji="0" lang="de-AT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 </a:t>
              </a:r>
              <a:r>
                <a:rPr kumimoji="0" lang="de-AT" sz="2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schemes</a:t>
              </a:r>
              <a:r>
                <a:rPr kumimoji="0" lang="de-AT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 </a:t>
              </a:r>
              <a:r>
                <a:rPr kumimoji="0" lang="de-AT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and </a:t>
              </a:r>
              <a:r>
                <a:rPr kumimoji="0" lang="de-AT" sz="2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investment</a:t>
              </a:r>
              <a:r>
                <a:rPr kumimoji="0" lang="de-AT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 </a:t>
              </a:r>
              <a:r>
                <a:rPr kumimoji="0" lang="de-AT" sz="2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increase</a:t>
              </a:r>
              <a:endPara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srgbClr val="8D192B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DF0C37-774B-7199-2005-2F6184C09B58}"/>
              </a:ext>
            </a:extLst>
          </p:cNvPr>
          <p:cNvGrpSpPr/>
          <p:nvPr/>
        </p:nvGrpSpPr>
        <p:grpSpPr>
          <a:xfrm>
            <a:off x="844864" y="4173070"/>
            <a:ext cx="5521467" cy="1406441"/>
            <a:chOff x="844864" y="4194345"/>
            <a:chExt cx="5521467" cy="1406441"/>
          </a:xfrm>
        </p:grpSpPr>
        <p:sp>
          <p:nvSpPr>
            <p:cNvPr id="44" name="Google Shape;510;p25">
              <a:extLst>
                <a:ext uri="{FF2B5EF4-FFF2-40B4-BE49-F238E27FC236}">
                  <a16:creationId xmlns:a16="http://schemas.microsoft.com/office/drawing/2014/main" id="{52D85014-8AE3-9800-0B46-758489A6CF4B}"/>
                </a:ext>
              </a:extLst>
            </p:cNvPr>
            <p:cNvSpPr/>
            <p:nvPr/>
          </p:nvSpPr>
          <p:spPr>
            <a:xfrm>
              <a:off x="844864" y="4208076"/>
              <a:ext cx="5326233" cy="1029535"/>
            </a:xfrm>
            <a:custGeom>
              <a:avLst/>
              <a:gdLst/>
              <a:ahLst/>
              <a:cxnLst/>
              <a:rect l="l" t="t" r="r" b="b"/>
              <a:pathLst>
                <a:path w="140816" h="29468" extrusionOk="0">
                  <a:moveTo>
                    <a:pt x="8514" y="0"/>
                  </a:moveTo>
                  <a:lnTo>
                    <a:pt x="1" y="14728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28"/>
                  </a:lnTo>
                  <a:lnTo>
                    <a:pt x="132303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Google Shape;511;p25">
              <a:extLst>
                <a:ext uri="{FF2B5EF4-FFF2-40B4-BE49-F238E27FC236}">
                  <a16:creationId xmlns:a16="http://schemas.microsoft.com/office/drawing/2014/main" id="{4A050CCB-8BC8-676D-9D20-5D03AA5BFE98}"/>
                </a:ext>
              </a:extLst>
            </p:cNvPr>
            <p:cNvSpPr/>
            <p:nvPr/>
          </p:nvSpPr>
          <p:spPr>
            <a:xfrm>
              <a:off x="844864" y="4208076"/>
              <a:ext cx="1259139" cy="1392710"/>
            </a:xfrm>
            <a:custGeom>
              <a:avLst/>
              <a:gdLst/>
              <a:ahLst/>
              <a:cxnLst/>
              <a:rect l="l" t="t" r="r" b="b"/>
              <a:pathLst>
                <a:path w="35290" h="39863" extrusionOk="0">
                  <a:moveTo>
                    <a:pt x="0" y="0"/>
                  </a:moveTo>
                  <a:lnTo>
                    <a:pt x="0" y="29468"/>
                  </a:lnTo>
                  <a:lnTo>
                    <a:pt x="17645" y="39862"/>
                  </a:lnTo>
                  <a:lnTo>
                    <a:pt x="35290" y="29468"/>
                  </a:lnTo>
                  <a:lnTo>
                    <a:pt x="35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sz="2800" b="1" dirty="0">
                  <a:solidFill>
                    <a:srgbClr val="FFFFFF"/>
                  </a:solidFill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7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" name="Google Shape;517;p25">
              <a:extLst>
                <a:ext uri="{FF2B5EF4-FFF2-40B4-BE49-F238E27FC236}">
                  <a16:creationId xmlns:a16="http://schemas.microsoft.com/office/drawing/2014/main" id="{FF918362-AA41-91D2-21BA-36F8B05342CA}"/>
                </a:ext>
              </a:extLst>
            </p:cNvPr>
            <p:cNvSpPr txBox="1"/>
            <p:nvPr/>
          </p:nvSpPr>
          <p:spPr>
            <a:xfrm>
              <a:off x="2204545" y="4194345"/>
              <a:ext cx="4161786" cy="1043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176AB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Dispersion</a:t>
              </a: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hard to find, overlapping, rapidly obsolete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96A9B42-85BA-10E8-D33A-CBAF4B885108}"/>
              </a:ext>
            </a:extLst>
          </p:cNvPr>
          <p:cNvGrpSpPr/>
          <p:nvPr/>
        </p:nvGrpSpPr>
        <p:grpSpPr>
          <a:xfrm>
            <a:off x="844847" y="2958364"/>
            <a:ext cx="5326250" cy="1392710"/>
            <a:chOff x="844847" y="3096577"/>
            <a:chExt cx="5326250" cy="1392710"/>
          </a:xfrm>
        </p:grpSpPr>
        <p:sp>
          <p:nvSpPr>
            <p:cNvPr id="71" name="Google Shape;520;p25">
              <a:extLst>
                <a:ext uri="{FF2B5EF4-FFF2-40B4-BE49-F238E27FC236}">
                  <a16:creationId xmlns:a16="http://schemas.microsoft.com/office/drawing/2014/main" id="{6A7BAEE0-E90F-448C-B801-6FDF35EA1801}"/>
                </a:ext>
              </a:extLst>
            </p:cNvPr>
            <p:cNvSpPr/>
            <p:nvPr/>
          </p:nvSpPr>
          <p:spPr>
            <a:xfrm>
              <a:off x="844864" y="3096577"/>
              <a:ext cx="5326233" cy="1029570"/>
            </a:xfrm>
            <a:custGeom>
              <a:avLst/>
              <a:gdLst/>
              <a:ahLst/>
              <a:cxnLst/>
              <a:rect l="l" t="t" r="r" b="b"/>
              <a:pathLst>
                <a:path w="140816" h="29469" extrusionOk="0">
                  <a:moveTo>
                    <a:pt x="8514" y="1"/>
                  </a:moveTo>
                  <a:lnTo>
                    <a:pt x="1" y="14729"/>
                  </a:lnTo>
                  <a:lnTo>
                    <a:pt x="8514" y="29469"/>
                  </a:lnTo>
                  <a:lnTo>
                    <a:pt x="132303" y="29469"/>
                  </a:lnTo>
                  <a:lnTo>
                    <a:pt x="140816" y="14729"/>
                  </a:lnTo>
                  <a:lnTo>
                    <a:pt x="132303" y="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Google Shape;521;p25">
              <a:extLst>
                <a:ext uri="{FF2B5EF4-FFF2-40B4-BE49-F238E27FC236}">
                  <a16:creationId xmlns:a16="http://schemas.microsoft.com/office/drawing/2014/main" id="{DB1A7383-D7F5-1AAC-3B1A-59CB76B97AB8}"/>
                </a:ext>
              </a:extLst>
            </p:cNvPr>
            <p:cNvSpPr/>
            <p:nvPr/>
          </p:nvSpPr>
          <p:spPr>
            <a:xfrm>
              <a:off x="844847" y="3096577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1" y="1"/>
                  </a:moveTo>
                  <a:lnTo>
                    <a:pt x="1" y="29469"/>
                  </a:lnTo>
                  <a:lnTo>
                    <a:pt x="17646" y="39863"/>
                  </a:lnTo>
                  <a:lnTo>
                    <a:pt x="35291" y="29469"/>
                  </a:lnTo>
                  <a:lnTo>
                    <a:pt x="352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sz="2800" b="1" dirty="0">
                  <a:solidFill>
                    <a:srgbClr val="FFFFFF"/>
                  </a:solidFill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74" name="Google Shape;530;p25">
              <a:extLst>
                <a:ext uri="{FF2B5EF4-FFF2-40B4-BE49-F238E27FC236}">
                  <a16:creationId xmlns:a16="http://schemas.microsoft.com/office/drawing/2014/main" id="{81156854-2E02-F52B-6BD8-02C87A3B0C56}"/>
                </a:ext>
              </a:extLst>
            </p:cNvPr>
            <p:cNvSpPr txBox="1"/>
            <p:nvPr/>
          </p:nvSpPr>
          <p:spPr>
            <a:xfrm>
              <a:off x="2204544" y="3230440"/>
              <a:ext cx="3773870" cy="753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Roboto"/>
                  <a:cs typeface="Roboto"/>
                  <a:sym typeface="Roboto"/>
                </a:rPr>
                <a:t>The n. of schemes indicates the strategy, not intensity of support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CF5D7EE-7B39-6C25-79CB-9298AEF572E2}"/>
              </a:ext>
            </a:extLst>
          </p:cNvPr>
          <p:cNvGrpSpPr/>
          <p:nvPr/>
        </p:nvGrpSpPr>
        <p:grpSpPr>
          <a:xfrm>
            <a:off x="844847" y="1743658"/>
            <a:ext cx="5326250" cy="1392710"/>
            <a:chOff x="844847" y="1733025"/>
            <a:chExt cx="5326250" cy="1392710"/>
          </a:xfrm>
        </p:grpSpPr>
        <p:sp>
          <p:nvSpPr>
            <p:cNvPr id="85" name="Google Shape;534;p25">
              <a:extLst>
                <a:ext uri="{FF2B5EF4-FFF2-40B4-BE49-F238E27FC236}">
                  <a16:creationId xmlns:a16="http://schemas.microsoft.com/office/drawing/2014/main" id="{56B5C3B3-8844-9066-A255-0E23BA1ECA8C}"/>
                </a:ext>
              </a:extLst>
            </p:cNvPr>
            <p:cNvSpPr/>
            <p:nvPr/>
          </p:nvSpPr>
          <p:spPr>
            <a:xfrm>
              <a:off x="844865" y="1733025"/>
              <a:ext cx="5326232" cy="1029535"/>
            </a:xfrm>
            <a:custGeom>
              <a:avLst/>
              <a:gdLst/>
              <a:ahLst/>
              <a:cxnLst/>
              <a:rect l="l" t="t" r="r" b="b"/>
              <a:pathLst>
                <a:path w="140816" h="29468" extrusionOk="0">
                  <a:moveTo>
                    <a:pt x="8514" y="0"/>
                  </a:moveTo>
                  <a:lnTo>
                    <a:pt x="1" y="14740"/>
                  </a:lnTo>
                  <a:lnTo>
                    <a:pt x="8514" y="29468"/>
                  </a:lnTo>
                  <a:lnTo>
                    <a:pt x="132303" y="29468"/>
                  </a:lnTo>
                  <a:lnTo>
                    <a:pt x="140816" y="14740"/>
                  </a:lnTo>
                  <a:lnTo>
                    <a:pt x="132303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Google Shape;535;p25">
              <a:extLst>
                <a:ext uri="{FF2B5EF4-FFF2-40B4-BE49-F238E27FC236}">
                  <a16:creationId xmlns:a16="http://schemas.microsoft.com/office/drawing/2014/main" id="{2651CD55-E6A8-E800-62F0-2D8766C725A9}"/>
                </a:ext>
              </a:extLst>
            </p:cNvPr>
            <p:cNvSpPr/>
            <p:nvPr/>
          </p:nvSpPr>
          <p:spPr>
            <a:xfrm>
              <a:off x="2029308" y="2170634"/>
              <a:ext cx="63760" cy="286207"/>
            </a:xfrm>
            <a:custGeom>
              <a:avLst/>
              <a:gdLst/>
              <a:ahLst/>
              <a:cxnLst/>
              <a:rect l="l" t="t" r="r" b="b"/>
              <a:pathLst>
                <a:path w="1787" h="8192" extrusionOk="0">
                  <a:moveTo>
                    <a:pt x="0" y="0"/>
                  </a:moveTo>
                  <a:lnTo>
                    <a:pt x="0" y="8192"/>
                  </a:lnTo>
                  <a:lnTo>
                    <a:pt x="1786" y="819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Google Shape;536;p25">
              <a:extLst>
                <a:ext uri="{FF2B5EF4-FFF2-40B4-BE49-F238E27FC236}">
                  <a16:creationId xmlns:a16="http://schemas.microsoft.com/office/drawing/2014/main" id="{18FA8CF5-583C-1BB6-AD2C-7A06D1BE9376}"/>
                </a:ext>
              </a:extLst>
            </p:cNvPr>
            <p:cNvSpPr/>
            <p:nvPr/>
          </p:nvSpPr>
          <p:spPr>
            <a:xfrm>
              <a:off x="1944354" y="2222621"/>
              <a:ext cx="63724" cy="234220"/>
            </a:xfrm>
            <a:custGeom>
              <a:avLst/>
              <a:gdLst/>
              <a:ahLst/>
              <a:cxnLst/>
              <a:rect l="l" t="t" r="r" b="b"/>
              <a:pathLst>
                <a:path w="1786" h="6704" extrusionOk="0">
                  <a:moveTo>
                    <a:pt x="0" y="1"/>
                  </a:moveTo>
                  <a:lnTo>
                    <a:pt x="0" y="6704"/>
                  </a:lnTo>
                  <a:lnTo>
                    <a:pt x="1786" y="6704"/>
                  </a:lnTo>
                  <a:lnTo>
                    <a:pt x="1786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Google Shape;537;p25">
              <a:extLst>
                <a:ext uri="{FF2B5EF4-FFF2-40B4-BE49-F238E27FC236}">
                  <a16:creationId xmlns:a16="http://schemas.microsoft.com/office/drawing/2014/main" id="{D91CCA9B-F3B4-BD66-5F3F-C5782289EB91}"/>
                </a:ext>
              </a:extLst>
            </p:cNvPr>
            <p:cNvSpPr/>
            <p:nvPr/>
          </p:nvSpPr>
          <p:spPr>
            <a:xfrm>
              <a:off x="1864896" y="2274643"/>
              <a:ext cx="63760" cy="182199"/>
            </a:xfrm>
            <a:custGeom>
              <a:avLst/>
              <a:gdLst/>
              <a:ahLst/>
              <a:cxnLst/>
              <a:rect l="l" t="t" r="r" b="b"/>
              <a:pathLst>
                <a:path w="1787" h="5215" extrusionOk="0">
                  <a:moveTo>
                    <a:pt x="1" y="0"/>
                  </a:moveTo>
                  <a:lnTo>
                    <a:pt x="1" y="5215"/>
                  </a:lnTo>
                  <a:lnTo>
                    <a:pt x="1787" y="5215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Google Shape;538;p25">
              <a:extLst>
                <a:ext uri="{FF2B5EF4-FFF2-40B4-BE49-F238E27FC236}">
                  <a16:creationId xmlns:a16="http://schemas.microsoft.com/office/drawing/2014/main" id="{F95D9769-4AFC-8E99-0221-FEDFAA309611}"/>
                </a:ext>
              </a:extLst>
            </p:cNvPr>
            <p:cNvSpPr/>
            <p:nvPr/>
          </p:nvSpPr>
          <p:spPr>
            <a:xfrm>
              <a:off x="1779942" y="2332045"/>
              <a:ext cx="63760" cy="124796"/>
            </a:xfrm>
            <a:custGeom>
              <a:avLst/>
              <a:gdLst/>
              <a:ahLst/>
              <a:cxnLst/>
              <a:rect l="l" t="t" r="r" b="b"/>
              <a:pathLst>
                <a:path w="1787" h="3572" extrusionOk="0">
                  <a:moveTo>
                    <a:pt x="0" y="0"/>
                  </a:moveTo>
                  <a:lnTo>
                    <a:pt x="0" y="3572"/>
                  </a:lnTo>
                  <a:lnTo>
                    <a:pt x="1786" y="3572"/>
                  </a:lnTo>
                  <a:lnTo>
                    <a:pt x="1786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Google Shape;539;p25">
              <a:extLst>
                <a:ext uri="{FF2B5EF4-FFF2-40B4-BE49-F238E27FC236}">
                  <a16:creationId xmlns:a16="http://schemas.microsoft.com/office/drawing/2014/main" id="{0AD6384E-8382-72D9-1DCF-428673D87F60}"/>
                </a:ext>
              </a:extLst>
            </p:cNvPr>
            <p:cNvSpPr/>
            <p:nvPr/>
          </p:nvSpPr>
          <p:spPr>
            <a:xfrm>
              <a:off x="844847" y="1733025"/>
              <a:ext cx="1259174" cy="1392710"/>
            </a:xfrm>
            <a:custGeom>
              <a:avLst/>
              <a:gdLst/>
              <a:ahLst/>
              <a:cxnLst/>
              <a:rect l="l" t="t" r="r" b="b"/>
              <a:pathLst>
                <a:path w="35291" h="39863" extrusionOk="0">
                  <a:moveTo>
                    <a:pt x="1" y="0"/>
                  </a:moveTo>
                  <a:lnTo>
                    <a:pt x="1" y="29468"/>
                  </a:lnTo>
                  <a:lnTo>
                    <a:pt x="17646" y="39862"/>
                  </a:lnTo>
                  <a:lnTo>
                    <a:pt x="35291" y="29468"/>
                  </a:lnTo>
                  <a:lnTo>
                    <a:pt x="35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2743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Fira Sans Extra Condensed Medium"/>
                  <a:cs typeface="Fira Sans Extra Condensed Medium"/>
                  <a:sym typeface="Fira Sans Extra Condensed Medium"/>
                </a:rPr>
                <a:t>5</a:t>
              </a:r>
              <a:endPara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" name="Google Shape;545;p25">
              <a:extLst>
                <a:ext uri="{FF2B5EF4-FFF2-40B4-BE49-F238E27FC236}">
                  <a16:creationId xmlns:a16="http://schemas.microsoft.com/office/drawing/2014/main" id="{C9DFC967-9BBC-C5CC-80B8-B52975110FBB}"/>
                </a:ext>
              </a:extLst>
            </p:cNvPr>
            <p:cNvSpPr txBox="1"/>
            <p:nvPr/>
          </p:nvSpPr>
          <p:spPr>
            <a:xfrm>
              <a:off x="2204544" y="1813735"/>
              <a:ext cx="3773870" cy="799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100" b="1" i="0" u="none" strike="noStrike" kern="1200" cap="none" spc="0" normalizeH="0" baseline="0" noProof="0" dirty="0">
                  <a:ln>
                    <a:noFill/>
                  </a:ln>
                  <a:solidFill>
                    <a:srgbClr val="32656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Budget opacity</a:t>
              </a:r>
              <a:r>
                <a:rPr kumimoji="0" lang="en-GB" sz="2100" b="0" i="0" u="none" strike="noStrike" kern="1200" cap="none" spc="0" normalizeH="0" baseline="0" noProof="0" dirty="0">
                  <a:ln>
                    <a:noFill/>
                  </a:ln>
                  <a:solidFill>
                    <a:srgbClr val="0C3558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: only erratically disclosed</a:t>
              </a:r>
              <a:endPara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0" name="Google Shape;501;p25">
            <a:extLst>
              <a:ext uri="{FF2B5EF4-FFF2-40B4-BE49-F238E27FC236}">
                <a16:creationId xmlns:a16="http://schemas.microsoft.com/office/drawing/2014/main" id="{D91122B6-FAF9-DEEA-46EF-2AEA2F699293}"/>
              </a:ext>
            </a:extLst>
          </p:cNvPr>
          <p:cNvSpPr/>
          <p:nvPr/>
        </p:nvSpPr>
        <p:spPr>
          <a:xfrm>
            <a:off x="6238732" y="5405046"/>
            <a:ext cx="5400000" cy="1029570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Despite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that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,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CET Investments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are still barely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D400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half of what needed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Roboto"/>
                <a:cs typeface="Roboto"/>
                <a:sym typeface="Roboto"/>
              </a:rPr>
              <a:t>to achieve 2030 targets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8D192B"/>
              </a:solidFill>
              <a:effectLst/>
              <a:uLnTx/>
              <a:uFillTx/>
              <a:latin typeface="Arial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510;p25">
            <a:extLst>
              <a:ext uri="{FF2B5EF4-FFF2-40B4-BE49-F238E27FC236}">
                <a16:creationId xmlns:a16="http://schemas.microsoft.com/office/drawing/2014/main" id="{5B0D8033-0830-E099-3630-AF893AB17BA3}"/>
              </a:ext>
            </a:extLst>
          </p:cNvPr>
          <p:cNvSpPr/>
          <p:nvPr/>
        </p:nvSpPr>
        <p:spPr>
          <a:xfrm>
            <a:off x="6238732" y="4185794"/>
            <a:ext cx="5400000" cy="1029535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28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8"/>
                </a:lnTo>
                <a:lnTo>
                  <a:pt x="1323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Centralized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portals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at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national &amp; EU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level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de-A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CoolLIFE &amp; SAPHEA Tool &amp; Hub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Google Shape;520;p25">
            <a:extLst>
              <a:ext uri="{FF2B5EF4-FFF2-40B4-BE49-F238E27FC236}">
                <a16:creationId xmlns:a16="http://schemas.microsoft.com/office/drawing/2014/main" id="{6B9DB4F9-10D1-3E63-B962-73B085ECBA3C}"/>
              </a:ext>
            </a:extLst>
          </p:cNvPr>
          <p:cNvSpPr/>
          <p:nvPr/>
        </p:nvSpPr>
        <p:spPr>
          <a:xfrm>
            <a:off x="6238732" y="2966508"/>
            <a:ext cx="5400000" cy="1029570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9"/>
                </a:lnTo>
                <a:lnTo>
                  <a:pt x="132303" y="29469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a higher number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ispersive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helpful to achieve a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8D192B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greater outreach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103" name="Google Shape;534;p25">
            <a:extLst>
              <a:ext uri="{FF2B5EF4-FFF2-40B4-BE49-F238E27FC236}">
                <a16:creationId xmlns:a16="http://schemas.microsoft.com/office/drawing/2014/main" id="{1962A5DE-320D-ED42-BC33-0F6AA0F60E97}"/>
              </a:ext>
            </a:extLst>
          </p:cNvPr>
          <p:cNvSpPr/>
          <p:nvPr/>
        </p:nvSpPr>
        <p:spPr>
          <a:xfrm>
            <a:off x="6238733" y="1747192"/>
            <a:ext cx="5400000" cy="1029600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40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40"/>
                </a:lnTo>
                <a:lnTo>
                  <a:pt x="13230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288000" tIns="91425" rIns="288000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Detailed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budget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would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not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disclose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details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on </a:t>
            </a:r>
            <a:r>
              <a:rPr kumimoji="0" lang="de-A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usage</a:t>
            </a:r>
            <a:r>
              <a:rPr kumimoji="0" lang="de-AT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de-A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de-A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265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effectiveness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32656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61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2" grpId="0" animBg="1"/>
      <p:bldP spid="10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Resources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0F04-DF71-A156-2EA4-2CF3CE30378F}"/>
              </a:ext>
            </a:extLst>
          </p:cNvPr>
          <p:cNvSpPr txBox="1"/>
          <p:nvPr/>
        </p:nvSpPr>
        <p:spPr>
          <a:xfrm>
            <a:off x="641820" y="1584016"/>
            <a:ext cx="1091264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/>
              <a:t>THERMOS, </a:t>
            </a:r>
            <a:r>
              <a:rPr kumimoji="0" lang="en-GB" sz="2200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ea typeface="+mn-ea"/>
                <a:cs typeface="+mn-cs"/>
                <a:hlinkClick r:id="rId3"/>
              </a:rPr>
              <a:t>Module 5: Heating and cooling market and finance, 2020</a:t>
            </a:r>
            <a:endParaRPr kumimoji="0" lang="en-GB" sz="2200" i="0" u="none" strike="noStrike" kern="1200" cap="none" spc="0" normalizeH="0" baseline="0" noProof="0" dirty="0">
              <a:ln>
                <a:noFill/>
              </a:ln>
              <a:solidFill>
                <a:srgbClr val="0C3558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>
                <a:solidFill>
                  <a:srgbClr val="0C3558"/>
                </a:solidFill>
              </a:rPr>
              <a:t>RESCOOP, </a:t>
            </a:r>
            <a:r>
              <a:rPr lang="en-GB" sz="2200" dirty="0">
                <a:solidFill>
                  <a:srgbClr val="0C3558"/>
                </a:solidFill>
                <a:hlinkClick r:id="rId4"/>
              </a:rPr>
              <a:t>Guidelines on Community Heating and Cooling, 2023</a:t>
            </a:r>
            <a:endParaRPr lang="en-GB" sz="2200" dirty="0">
              <a:effectLst/>
              <a:ea typeface="Times New Roman" panose="02020603050405020304" pitchFamily="18" charset="0"/>
              <a:cs typeface="Aptos" panose="020B00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Conforto, G. et al., EU-27 Country Mapping of Financing Schemes to Decarbonize Buildings, Heating and Cooling [Data set], 2024, Zenodo, </a:t>
            </a:r>
            <a:r>
              <a:rPr lang="it-IT" sz="2200" u="sng" dirty="0">
                <a:solidFill>
                  <a:srgbClr val="467886"/>
                </a:solidFill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5"/>
              </a:rPr>
              <a:t>https://zenodo.org/records/13741716</a:t>
            </a:r>
            <a:r>
              <a:rPr lang="it-IT" sz="2200" u="sng" dirty="0">
                <a:solidFill>
                  <a:srgbClr val="467886"/>
                </a:solidFill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 </a:t>
            </a: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 err="1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CoolHeating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6"/>
              </a:rPr>
              <a:t>Guidelines on improved business models and financing schemes of small renewable heating and cooling grids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2017</a:t>
            </a:r>
            <a:endParaRPr lang="en-GB" sz="2200" dirty="0">
              <a:effectLst/>
              <a:ea typeface="Calibri" panose="020F0502020204030204" pitchFamily="34" charset="0"/>
              <a:cs typeface="Aptos" panose="020B00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 err="1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HeatNet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 NWE, </a:t>
            </a:r>
            <a:r>
              <a:rPr lang="en-GB" sz="2200" dirty="0" err="1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7"/>
              </a:rPr>
              <a:t>HeatNet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7"/>
              </a:rPr>
              <a:t> Guide to Financing 4DHC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2019</a:t>
            </a:r>
            <a:endParaRPr lang="en-GB" sz="2200" dirty="0">
              <a:effectLst/>
              <a:ea typeface="Calibri" panose="020F0502020204030204" pitchFamily="34" charset="0"/>
              <a:cs typeface="Aptos" panose="020B00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 err="1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HeatNet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 NWE, 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8"/>
              </a:rPr>
              <a:t>Guide to Governance and Business Models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2020</a:t>
            </a:r>
            <a:endParaRPr lang="en-GB" sz="2200" dirty="0">
              <a:effectLst/>
              <a:ea typeface="Calibri" panose="020F0502020204030204" pitchFamily="34" charset="0"/>
              <a:cs typeface="Aptos" panose="020B0004020202020204" pitchFamily="34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GEOFAR, 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  <a:hlinkClick r:id="rId9"/>
              </a:rPr>
              <a:t>Financial instruments as support for the exploitation of geothermal energy</a:t>
            </a:r>
            <a:r>
              <a:rPr lang="en-GB" sz="2200" dirty="0">
                <a:effectLst/>
                <a:ea typeface="Times New Roman" panose="02020603050405020304" pitchFamily="18" charset="0"/>
                <a:cs typeface="Aptos" panose="020B0004020202020204" pitchFamily="34" charset="0"/>
              </a:rPr>
              <a:t>, 2010</a:t>
            </a:r>
            <a:endParaRPr lang="en-GB" sz="2200" dirty="0">
              <a:effectLst/>
              <a:ea typeface="Calibri" panose="020F050202020403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81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as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a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main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barrier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47">
            <a:extLst>
              <a:ext uri="{FF2B5EF4-FFF2-40B4-BE49-F238E27FC236}">
                <a16:creationId xmlns:a16="http://schemas.microsoft.com/office/drawing/2014/main" id="{CC6761C2-E38E-AF58-EA60-840D137AA532}"/>
              </a:ext>
            </a:extLst>
          </p:cNvPr>
          <p:cNvSpPr txBox="1"/>
          <p:nvPr/>
        </p:nvSpPr>
        <p:spPr>
          <a:xfrm>
            <a:off x="8162820" y="1669446"/>
            <a:ext cx="3559788" cy="138499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pays</a:t>
            </a:r>
            <a:r>
              <a:rPr lang="en-US" sz="2800" noProof="1">
                <a:solidFill>
                  <a:srgbClr val="0C3558"/>
                </a:solidFill>
              </a:rPr>
              <a:t>? </a:t>
            </a:r>
            <a:br>
              <a:rPr lang="en-US" sz="2800" noProof="1">
                <a:solidFill>
                  <a:srgbClr val="0C3558"/>
                </a:solidFill>
              </a:rPr>
            </a:br>
            <a:r>
              <a:rPr lang="en-US" sz="2800" noProof="1">
                <a:solidFill>
                  <a:srgbClr val="0C3558"/>
                </a:solidFill>
              </a:rPr>
              <a:t>building</a:t>
            </a:r>
            <a:r>
              <a:rPr kumimoji="0" lang="en-US" sz="2800" b="0" i="0" u="none" strike="noStrike" kern="1200" cap="none" spc="0" normalizeH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retrofit,</a:t>
            </a:r>
            <a:r>
              <a:rPr kumimoji="0" lang="en-US" sz="2800" b="0" i="0" u="none" strike="noStrike" kern="1200" cap="none" spc="0" normalizeH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H&amp;C </a:t>
            </a: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upgrade,</a:t>
            </a:r>
            <a:r>
              <a:rPr kumimoji="0" lang="en-US" sz="2800" b="0" i="0" u="none" strike="noStrike" kern="1200" cap="none" spc="0" normalizeH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DHC</a:t>
            </a:r>
            <a:endParaRPr kumimoji="0" lang="en-US" sz="2800" b="0" i="0" u="none" strike="noStrike" kern="1200" cap="none" spc="0" normalizeH="0" baseline="0" noProof="1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780F21-5082-D42F-55CC-8811E23DCA39}"/>
              </a:ext>
            </a:extLst>
          </p:cNvPr>
          <p:cNvGrpSpPr/>
          <p:nvPr/>
        </p:nvGrpSpPr>
        <p:grpSpPr>
          <a:xfrm>
            <a:off x="4620011" y="1735635"/>
            <a:ext cx="2956278" cy="2086625"/>
            <a:chOff x="4548080" y="1282836"/>
            <a:chExt cx="3083797" cy="217663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45F43F-C8D9-726C-579D-5D528485AC2B}"/>
                </a:ext>
              </a:extLst>
            </p:cNvPr>
            <p:cNvSpPr/>
            <p:nvPr/>
          </p:nvSpPr>
          <p:spPr>
            <a:xfrm>
              <a:off x="4548123" y="1282848"/>
              <a:ext cx="3083754" cy="2176598"/>
            </a:xfrm>
            <a:custGeom>
              <a:avLst/>
              <a:gdLst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2231272 w 3083754"/>
                <a:gd name="connsiteY9" fmla="*/ 665920 h 2176598"/>
                <a:gd name="connsiteX10" fmla="*/ 2343753 w 3083754"/>
                <a:gd name="connsiteY10" fmla="*/ 583291 h 2176598"/>
                <a:gd name="connsiteX11" fmla="*/ 2341803 w 3083754"/>
                <a:gd name="connsiteY11" fmla="*/ 584345 h 2176598"/>
                <a:gd name="connsiteX12" fmla="*/ 1969432 w 3083754"/>
                <a:gd name="connsiteY12" fmla="*/ 1006105 h 2176598"/>
                <a:gd name="connsiteX13" fmla="*/ 1914728 w 3083754"/>
                <a:gd name="connsiteY13" fmla="*/ 1150984 h 2176598"/>
                <a:gd name="connsiteX14" fmla="*/ 813445 w 3083754"/>
                <a:gd name="connsiteY14" fmla="*/ 2172549 h 2176598"/>
                <a:gd name="connsiteX15" fmla="*/ 29444 w 3083754"/>
                <a:gd name="connsiteY15" fmla="*/ 1486461 h 2176598"/>
                <a:gd name="connsiteX16" fmla="*/ 1158 w 3083754"/>
                <a:gd name="connsiteY16" fmla="*/ 1183760 h 2176598"/>
                <a:gd name="connsiteX17" fmla="*/ 624383 w 3083754"/>
                <a:gd name="connsiteY17" fmla="*/ 233173 h 2176598"/>
                <a:gd name="connsiteX18" fmla="*/ 1474962 w 3083754"/>
                <a:gd name="connsiteY18" fmla="*/ 3537 h 2176598"/>
                <a:gd name="connsiteX19" fmla="*/ 1669607 w 3083754"/>
                <a:gd name="connsiteY19" fmla="*/ 1159 h 2176598"/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2231272 w 3083754"/>
                <a:gd name="connsiteY9" fmla="*/ 665920 h 2176598"/>
                <a:gd name="connsiteX10" fmla="*/ 2343753 w 3083754"/>
                <a:gd name="connsiteY10" fmla="*/ 583291 h 2176598"/>
                <a:gd name="connsiteX11" fmla="*/ 1969432 w 3083754"/>
                <a:gd name="connsiteY11" fmla="*/ 1006105 h 2176598"/>
                <a:gd name="connsiteX12" fmla="*/ 1914728 w 3083754"/>
                <a:gd name="connsiteY12" fmla="*/ 1150984 h 2176598"/>
                <a:gd name="connsiteX13" fmla="*/ 813445 w 3083754"/>
                <a:gd name="connsiteY13" fmla="*/ 2172549 h 2176598"/>
                <a:gd name="connsiteX14" fmla="*/ 29444 w 3083754"/>
                <a:gd name="connsiteY14" fmla="*/ 1486461 h 2176598"/>
                <a:gd name="connsiteX15" fmla="*/ 1158 w 3083754"/>
                <a:gd name="connsiteY15" fmla="*/ 1183760 h 2176598"/>
                <a:gd name="connsiteX16" fmla="*/ 624383 w 3083754"/>
                <a:gd name="connsiteY16" fmla="*/ 233173 h 2176598"/>
                <a:gd name="connsiteX17" fmla="*/ 1474962 w 3083754"/>
                <a:gd name="connsiteY17" fmla="*/ 3537 h 2176598"/>
                <a:gd name="connsiteX18" fmla="*/ 1669607 w 3083754"/>
                <a:gd name="connsiteY18" fmla="*/ 1159 h 2176598"/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2231272 w 3083754"/>
                <a:gd name="connsiteY9" fmla="*/ 665920 h 2176598"/>
                <a:gd name="connsiteX10" fmla="*/ 1969432 w 3083754"/>
                <a:gd name="connsiteY10" fmla="*/ 1006105 h 2176598"/>
                <a:gd name="connsiteX11" fmla="*/ 1914728 w 3083754"/>
                <a:gd name="connsiteY11" fmla="*/ 1150984 h 2176598"/>
                <a:gd name="connsiteX12" fmla="*/ 813445 w 3083754"/>
                <a:gd name="connsiteY12" fmla="*/ 2172549 h 2176598"/>
                <a:gd name="connsiteX13" fmla="*/ 29444 w 3083754"/>
                <a:gd name="connsiteY13" fmla="*/ 1486461 h 2176598"/>
                <a:gd name="connsiteX14" fmla="*/ 1158 w 3083754"/>
                <a:gd name="connsiteY14" fmla="*/ 1183760 h 2176598"/>
                <a:gd name="connsiteX15" fmla="*/ 624383 w 3083754"/>
                <a:gd name="connsiteY15" fmla="*/ 233173 h 2176598"/>
                <a:gd name="connsiteX16" fmla="*/ 1474962 w 3083754"/>
                <a:gd name="connsiteY16" fmla="*/ 3537 h 2176598"/>
                <a:gd name="connsiteX17" fmla="*/ 1669607 w 3083754"/>
                <a:gd name="connsiteY17" fmla="*/ 1159 h 2176598"/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1969432 w 3083754"/>
                <a:gd name="connsiteY9" fmla="*/ 1006105 h 2176598"/>
                <a:gd name="connsiteX10" fmla="*/ 1914728 w 3083754"/>
                <a:gd name="connsiteY10" fmla="*/ 1150984 h 2176598"/>
                <a:gd name="connsiteX11" fmla="*/ 813445 w 3083754"/>
                <a:gd name="connsiteY11" fmla="*/ 2172549 h 2176598"/>
                <a:gd name="connsiteX12" fmla="*/ 29444 w 3083754"/>
                <a:gd name="connsiteY12" fmla="*/ 1486461 h 2176598"/>
                <a:gd name="connsiteX13" fmla="*/ 1158 w 3083754"/>
                <a:gd name="connsiteY13" fmla="*/ 1183760 h 2176598"/>
                <a:gd name="connsiteX14" fmla="*/ 624383 w 3083754"/>
                <a:gd name="connsiteY14" fmla="*/ 233173 h 2176598"/>
                <a:gd name="connsiteX15" fmla="*/ 1474962 w 3083754"/>
                <a:gd name="connsiteY15" fmla="*/ 3537 h 2176598"/>
                <a:gd name="connsiteX16" fmla="*/ 1669607 w 3083754"/>
                <a:gd name="connsiteY16" fmla="*/ 1159 h 21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83754" h="2176598">
                  <a:moveTo>
                    <a:pt x="1669607" y="1159"/>
                  </a:moveTo>
                  <a:cubicBezTo>
                    <a:pt x="2055256" y="13801"/>
                    <a:pt x="2417479" y="129419"/>
                    <a:pt x="2727852" y="322605"/>
                  </a:cubicBezTo>
                  <a:lnTo>
                    <a:pt x="2876598" y="424187"/>
                  </a:lnTo>
                  <a:lnTo>
                    <a:pt x="2881520" y="423790"/>
                  </a:lnTo>
                  <a:cubicBezTo>
                    <a:pt x="2909696" y="444817"/>
                    <a:pt x="2937404" y="466664"/>
                    <a:pt x="2964439" y="488981"/>
                  </a:cubicBezTo>
                  <a:cubicBezTo>
                    <a:pt x="3046942" y="557134"/>
                    <a:pt x="3093071" y="662091"/>
                    <a:pt x="3082175" y="768543"/>
                  </a:cubicBezTo>
                  <a:cubicBezTo>
                    <a:pt x="3075792" y="831946"/>
                    <a:pt x="3050211" y="892093"/>
                    <a:pt x="3000657" y="938222"/>
                  </a:cubicBezTo>
                  <a:cubicBezTo>
                    <a:pt x="2872855" y="1057226"/>
                    <a:pt x="2669242" y="992182"/>
                    <a:pt x="2513109" y="985026"/>
                  </a:cubicBezTo>
                  <a:cubicBezTo>
                    <a:pt x="2332846" y="976551"/>
                    <a:pt x="2151080" y="978340"/>
                    <a:pt x="1972270" y="1004410"/>
                  </a:cubicBezTo>
                  <a:cubicBezTo>
                    <a:pt x="1881657" y="1007923"/>
                    <a:pt x="1979022" y="981676"/>
                    <a:pt x="1969432" y="1006105"/>
                  </a:cubicBezTo>
                  <a:cubicBezTo>
                    <a:pt x="1959842" y="1030534"/>
                    <a:pt x="1929405" y="1100464"/>
                    <a:pt x="1914728" y="1150984"/>
                  </a:cubicBezTo>
                  <a:cubicBezTo>
                    <a:pt x="1755687" y="1699396"/>
                    <a:pt x="1484035" y="2228288"/>
                    <a:pt x="813445" y="2172549"/>
                  </a:cubicBezTo>
                  <a:cubicBezTo>
                    <a:pt x="423579" y="2140087"/>
                    <a:pt x="118838" y="1863481"/>
                    <a:pt x="29444" y="1486461"/>
                  </a:cubicBezTo>
                  <a:cubicBezTo>
                    <a:pt x="5294" y="1384899"/>
                    <a:pt x="-3379" y="1283755"/>
                    <a:pt x="1158" y="1183760"/>
                  </a:cubicBezTo>
                  <a:cubicBezTo>
                    <a:pt x="19704" y="778557"/>
                    <a:pt x="262936" y="417507"/>
                    <a:pt x="624383" y="233173"/>
                  </a:cubicBezTo>
                  <a:cubicBezTo>
                    <a:pt x="881091" y="102176"/>
                    <a:pt x="1168754" y="21073"/>
                    <a:pt x="1474962" y="3537"/>
                  </a:cubicBezTo>
                  <a:cubicBezTo>
                    <a:pt x="1540407" y="-195"/>
                    <a:pt x="1605332" y="-948"/>
                    <a:pt x="1669607" y="1159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202991C4-32CE-492E-311C-A1BC1080A722}"/>
                </a:ext>
              </a:extLst>
            </p:cNvPr>
            <p:cNvSpPr/>
            <p:nvPr/>
          </p:nvSpPr>
          <p:spPr>
            <a:xfrm>
              <a:off x="6520393" y="1706638"/>
              <a:ext cx="1111461" cy="585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19961" extrusionOk="0">
                  <a:moveTo>
                    <a:pt x="0" y="19799"/>
                  </a:moveTo>
                  <a:cubicBezTo>
                    <a:pt x="3446" y="18910"/>
                    <a:pt x="6949" y="18849"/>
                    <a:pt x="10423" y="19138"/>
                  </a:cubicBezTo>
                  <a:cubicBezTo>
                    <a:pt x="13432" y="19382"/>
                    <a:pt x="17356" y="21600"/>
                    <a:pt x="19819" y="17542"/>
                  </a:cubicBezTo>
                  <a:cubicBezTo>
                    <a:pt x="20774" y="15969"/>
                    <a:pt x="21267" y="13918"/>
                    <a:pt x="21390" y="11756"/>
                  </a:cubicBezTo>
                  <a:cubicBezTo>
                    <a:pt x="21600" y="8126"/>
                    <a:pt x="20711" y="4547"/>
                    <a:pt x="19121" y="2223"/>
                  </a:cubicBezTo>
                  <a:cubicBezTo>
                    <a:pt x="18600" y="1462"/>
                    <a:pt x="18066" y="717"/>
                    <a:pt x="17523" y="0"/>
                  </a:cubicBezTo>
                  <a:cubicBezTo>
                    <a:pt x="10106" y="133"/>
                    <a:pt x="3192" y="7709"/>
                    <a:pt x="0" y="1979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1AD7A0C-B59D-7FCD-7630-61262AC4E2A3}"/>
                </a:ext>
              </a:extLst>
            </p:cNvPr>
            <p:cNvSpPr/>
            <p:nvPr/>
          </p:nvSpPr>
          <p:spPr>
            <a:xfrm>
              <a:off x="4548080" y="1282836"/>
              <a:ext cx="2878628" cy="217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0853" extrusionOk="0">
                  <a:moveTo>
                    <a:pt x="11055" y="34"/>
                  </a:moveTo>
                  <a:cubicBezTo>
                    <a:pt x="8760" y="202"/>
                    <a:pt x="6604" y="979"/>
                    <a:pt x="4680" y="2234"/>
                  </a:cubicBezTo>
                  <a:cubicBezTo>
                    <a:pt x="1971" y="4000"/>
                    <a:pt x="148" y="7459"/>
                    <a:pt x="9" y="11341"/>
                  </a:cubicBezTo>
                  <a:cubicBezTo>
                    <a:pt x="-25" y="12299"/>
                    <a:pt x="40" y="13268"/>
                    <a:pt x="221" y="14241"/>
                  </a:cubicBezTo>
                  <a:cubicBezTo>
                    <a:pt x="891" y="17853"/>
                    <a:pt x="3175" y="20503"/>
                    <a:pt x="6097" y="20814"/>
                  </a:cubicBezTo>
                  <a:cubicBezTo>
                    <a:pt x="11123" y="21348"/>
                    <a:pt x="13159" y="16281"/>
                    <a:pt x="14351" y="11027"/>
                  </a:cubicBezTo>
                  <a:cubicBezTo>
                    <a:pt x="14461" y="10543"/>
                    <a:pt x="14599" y="10081"/>
                    <a:pt x="14761" y="9639"/>
                  </a:cubicBezTo>
                  <a:cubicBezTo>
                    <a:pt x="16002" y="6243"/>
                    <a:pt x="18691" y="4114"/>
                    <a:pt x="21575" y="4077"/>
                  </a:cubicBezTo>
                  <a:cubicBezTo>
                    <a:pt x="18654" y="1288"/>
                    <a:pt x="14979" y="-252"/>
                    <a:pt x="11055" y="3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C9137F-7D0B-DBB5-09BA-97E15B0A1843}"/>
              </a:ext>
            </a:extLst>
          </p:cNvPr>
          <p:cNvGrpSpPr/>
          <p:nvPr/>
        </p:nvGrpSpPr>
        <p:grpSpPr>
          <a:xfrm>
            <a:off x="6401354" y="3001345"/>
            <a:ext cx="1920904" cy="3028978"/>
            <a:chOff x="6406262" y="2603142"/>
            <a:chExt cx="2003762" cy="31596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49AF6B-3222-CCFA-8789-01AE15FD8045}"/>
                </a:ext>
              </a:extLst>
            </p:cNvPr>
            <p:cNvSpPr/>
            <p:nvPr/>
          </p:nvSpPr>
          <p:spPr>
            <a:xfrm>
              <a:off x="6406262" y="2603195"/>
              <a:ext cx="2003724" cy="3159572"/>
            </a:xfrm>
            <a:custGeom>
              <a:avLst/>
              <a:gdLst>
                <a:gd name="connsiteX0" fmla="*/ 844276 w 2003724"/>
                <a:gd name="connsiteY0" fmla="*/ 1442 h 3159572"/>
                <a:gd name="connsiteX1" fmla="*/ 987388 w 2003724"/>
                <a:gd name="connsiteY1" fmla="*/ 4362 h 3159572"/>
                <a:gd name="connsiteX2" fmla="*/ 1282860 w 2003724"/>
                <a:gd name="connsiteY2" fmla="*/ 75280 h 3159572"/>
                <a:gd name="connsiteX3" fmla="*/ 1981796 w 2003724"/>
                <a:gd name="connsiteY3" fmla="*/ 971586 h 3159572"/>
                <a:gd name="connsiteX4" fmla="*/ 1924990 w 2003724"/>
                <a:gd name="connsiteY4" fmla="*/ 1850945 h 3159572"/>
                <a:gd name="connsiteX5" fmla="*/ 1219080 w 2003724"/>
                <a:gd name="connsiteY5" fmla="*/ 2933987 h 3159572"/>
                <a:gd name="connsiteX6" fmla="*/ 1090021 w 2003724"/>
                <a:gd name="connsiteY6" fmla="*/ 3030771 h 3159572"/>
                <a:gd name="connsiteX7" fmla="*/ 1084492 w 2003724"/>
                <a:gd name="connsiteY7" fmla="*/ 3052644 h 3159572"/>
                <a:gd name="connsiteX8" fmla="*/ 995989 w 2003724"/>
                <a:gd name="connsiteY8" fmla="*/ 3110179 h 3159572"/>
                <a:gd name="connsiteX9" fmla="*/ 693462 w 2003724"/>
                <a:gd name="connsiteY9" fmla="*/ 3131490 h 3159572"/>
                <a:gd name="connsiteX10" fmla="*/ 559146 w 2003724"/>
                <a:gd name="connsiteY10" fmla="*/ 2999663 h 3159572"/>
                <a:gd name="connsiteX11" fmla="*/ 672083 w 2003724"/>
                <a:gd name="connsiteY11" fmla="*/ 2523058 h 3159572"/>
                <a:gd name="connsiteX12" fmla="*/ 799123 w 2003724"/>
                <a:gd name="connsiteY12" fmla="*/ 2137165 h 3159572"/>
                <a:gd name="connsiteX13" fmla="*/ 827513 w 2003724"/>
                <a:gd name="connsiteY13" fmla="*/ 2007588 h 3159572"/>
                <a:gd name="connsiteX14" fmla="*/ 816767 w 2003724"/>
                <a:gd name="connsiteY14" fmla="*/ 1995629 h 3159572"/>
                <a:gd name="connsiteX15" fmla="*/ 697025 w 2003724"/>
                <a:gd name="connsiteY15" fmla="*/ 1897227 h 3159572"/>
                <a:gd name="connsiteX16" fmla="*/ 85137 w 2003724"/>
                <a:gd name="connsiteY16" fmla="*/ 525284 h 3159572"/>
                <a:gd name="connsiteX17" fmla="*/ 844276 w 2003724"/>
                <a:gd name="connsiteY17" fmla="*/ 1442 h 315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3724" h="3159572">
                  <a:moveTo>
                    <a:pt x="844276" y="1442"/>
                  </a:moveTo>
                  <a:cubicBezTo>
                    <a:pt x="891345" y="-1172"/>
                    <a:pt x="939165" y="-249"/>
                    <a:pt x="987388" y="4362"/>
                  </a:cubicBezTo>
                  <a:cubicBezTo>
                    <a:pt x="1091192" y="14330"/>
                    <a:pt x="1189784" y="38682"/>
                    <a:pt x="1282860" y="75280"/>
                  </a:cubicBezTo>
                  <a:cubicBezTo>
                    <a:pt x="1660373" y="223383"/>
                    <a:pt x="1923764" y="570142"/>
                    <a:pt x="1981796" y="971586"/>
                  </a:cubicBezTo>
                  <a:cubicBezTo>
                    <a:pt x="2023072" y="1256968"/>
                    <a:pt x="2007134" y="1555309"/>
                    <a:pt x="1924990" y="1850945"/>
                  </a:cubicBezTo>
                  <a:cubicBezTo>
                    <a:pt x="1801979" y="2293045"/>
                    <a:pt x="1549040" y="2663949"/>
                    <a:pt x="1219080" y="2933987"/>
                  </a:cubicBezTo>
                  <a:lnTo>
                    <a:pt x="1090021" y="3030771"/>
                  </a:lnTo>
                  <a:lnTo>
                    <a:pt x="1084492" y="3052644"/>
                  </a:lnTo>
                  <a:cubicBezTo>
                    <a:pt x="1055478" y="3072491"/>
                    <a:pt x="1025966" y="3091742"/>
                    <a:pt x="995989" y="3110179"/>
                  </a:cubicBezTo>
                  <a:cubicBezTo>
                    <a:pt x="904862" y="3166413"/>
                    <a:pt x="790597" y="3176174"/>
                    <a:pt x="693462" y="3131490"/>
                  </a:cubicBezTo>
                  <a:cubicBezTo>
                    <a:pt x="635600" y="3104919"/>
                    <a:pt x="586833" y="3061428"/>
                    <a:pt x="559146" y="2999663"/>
                  </a:cubicBezTo>
                  <a:cubicBezTo>
                    <a:pt x="487739" y="2840235"/>
                    <a:pt x="614884" y="2668442"/>
                    <a:pt x="672083" y="2523058"/>
                  </a:cubicBezTo>
                  <a:cubicBezTo>
                    <a:pt x="721605" y="2397142"/>
                    <a:pt x="766086" y="2268541"/>
                    <a:pt x="799123" y="2137165"/>
                  </a:cubicBezTo>
                  <a:lnTo>
                    <a:pt x="827513" y="2007588"/>
                  </a:lnTo>
                  <a:lnTo>
                    <a:pt x="816767" y="1995629"/>
                  </a:lnTo>
                  <a:cubicBezTo>
                    <a:pt x="779884" y="1960313"/>
                    <a:pt x="740140" y="1927417"/>
                    <a:pt x="697025" y="1897227"/>
                  </a:cubicBezTo>
                  <a:cubicBezTo>
                    <a:pt x="229297" y="1569835"/>
                    <a:pt x="-183772" y="1142046"/>
                    <a:pt x="85137" y="525284"/>
                  </a:cubicBezTo>
                  <a:cubicBezTo>
                    <a:pt x="222094" y="211403"/>
                    <a:pt x="514793" y="19744"/>
                    <a:pt x="844276" y="144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96699711-F0FB-9F73-0A85-02803757D226}"/>
                </a:ext>
              </a:extLst>
            </p:cNvPr>
            <p:cNvSpPr/>
            <p:nvPr/>
          </p:nvSpPr>
          <p:spPr>
            <a:xfrm>
              <a:off x="6944195" y="4608055"/>
              <a:ext cx="597683" cy="1154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4" h="21294" extrusionOk="0">
                  <a:moveTo>
                    <a:pt x="8741" y="0"/>
                  </a:moveTo>
                  <a:cubicBezTo>
                    <a:pt x="7749" y="3276"/>
                    <a:pt x="6030" y="6460"/>
                    <a:pt x="4041" y="9556"/>
                  </a:cubicBezTo>
                  <a:cubicBezTo>
                    <a:pt x="2318" y="12237"/>
                    <a:pt x="-1512" y="15405"/>
                    <a:pt x="639" y="18345"/>
                  </a:cubicBezTo>
                  <a:cubicBezTo>
                    <a:pt x="1473" y="19484"/>
                    <a:pt x="2942" y="20286"/>
                    <a:pt x="4685" y="20776"/>
                  </a:cubicBezTo>
                  <a:cubicBezTo>
                    <a:pt x="7611" y="21600"/>
                    <a:pt x="11053" y="21420"/>
                    <a:pt x="13798" y="20383"/>
                  </a:cubicBezTo>
                  <a:cubicBezTo>
                    <a:pt x="14701" y="20043"/>
                    <a:pt x="15590" y="19688"/>
                    <a:pt x="16464" y="19322"/>
                  </a:cubicBezTo>
                  <a:cubicBezTo>
                    <a:pt x="20088" y="12582"/>
                    <a:pt x="17240" y="4999"/>
                    <a:pt x="8741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9A354D3D-8264-5923-CE92-2AA180ADD68D}"/>
                </a:ext>
              </a:extLst>
            </p:cNvPr>
            <p:cNvSpPr/>
            <p:nvPr/>
          </p:nvSpPr>
          <p:spPr>
            <a:xfrm>
              <a:off x="6406292" y="2603142"/>
              <a:ext cx="2003732" cy="3043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2" h="21372" extrusionOk="0">
                  <a:moveTo>
                    <a:pt x="18841" y="12998"/>
                  </a:moveTo>
                  <a:cubicBezTo>
                    <a:pt x="19645" y="10922"/>
                    <a:pt x="19801" y="8827"/>
                    <a:pt x="19397" y="6823"/>
                  </a:cubicBezTo>
                  <a:cubicBezTo>
                    <a:pt x="18829" y="4004"/>
                    <a:pt x="16251" y="1569"/>
                    <a:pt x="12556" y="529"/>
                  </a:cubicBezTo>
                  <a:cubicBezTo>
                    <a:pt x="11645" y="272"/>
                    <a:pt x="10680" y="101"/>
                    <a:pt x="9664" y="31"/>
                  </a:cubicBezTo>
                  <a:cubicBezTo>
                    <a:pt x="5888" y="-228"/>
                    <a:pt x="2365" y="1170"/>
                    <a:pt x="833" y="3689"/>
                  </a:cubicBezTo>
                  <a:cubicBezTo>
                    <a:pt x="-1799" y="8020"/>
                    <a:pt x="2244" y="11024"/>
                    <a:pt x="6822" y="13323"/>
                  </a:cubicBezTo>
                  <a:cubicBezTo>
                    <a:pt x="7244" y="13535"/>
                    <a:pt x="7633" y="13766"/>
                    <a:pt x="7994" y="14014"/>
                  </a:cubicBezTo>
                  <a:cubicBezTo>
                    <a:pt x="10755" y="15918"/>
                    <a:pt x="11680" y="18806"/>
                    <a:pt x="10503" y="21372"/>
                  </a:cubicBezTo>
                  <a:cubicBezTo>
                    <a:pt x="14428" y="19441"/>
                    <a:pt x="17465" y="16546"/>
                    <a:pt x="18841" y="1299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7451BF-1392-B690-E0DE-2710DC508D09}"/>
              </a:ext>
            </a:extLst>
          </p:cNvPr>
          <p:cNvGrpSpPr/>
          <p:nvPr/>
        </p:nvGrpSpPr>
        <p:grpSpPr>
          <a:xfrm>
            <a:off x="3885586" y="3688883"/>
            <a:ext cx="2655564" cy="2345877"/>
            <a:chOff x="3781976" y="3320337"/>
            <a:chExt cx="2770112" cy="244706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99119E-7D2A-4C4C-77EB-EEB671777994}"/>
                </a:ext>
              </a:extLst>
            </p:cNvPr>
            <p:cNvSpPr/>
            <p:nvPr/>
          </p:nvSpPr>
          <p:spPr>
            <a:xfrm>
              <a:off x="3781976" y="3320337"/>
              <a:ext cx="2770104" cy="2447055"/>
            </a:xfrm>
            <a:custGeom>
              <a:avLst/>
              <a:gdLst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291363 w 2770104"/>
                <a:gd name="connsiteY3" fmla="*/ 37 h 2447055"/>
                <a:gd name="connsiteX4" fmla="*/ 340657 w 2770104"/>
                <a:gd name="connsiteY4" fmla="*/ 4063 h 2447055"/>
                <a:gd name="connsiteX5" fmla="*/ 670095 w 2770104"/>
                <a:gd name="connsiteY5" fmla="*/ 366415 h 2447055"/>
                <a:gd name="connsiteX6" fmla="*/ 1009630 w 2770104"/>
                <a:gd name="connsiteY6" fmla="*/ 787740 h 2447055"/>
                <a:gd name="connsiteX7" fmla="*/ 202505 w 2770104"/>
                <a:gd name="connsiteY7" fmla="*/ 607183 h 2447055"/>
                <a:gd name="connsiteX8" fmla="*/ 105917 w 2770104"/>
                <a:gd name="connsiteY8" fmla="*/ 524520 h 2447055"/>
                <a:gd name="connsiteX9" fmla="*/ 202393 w 2770104"/>
                <a:gd name="connsiteY9" fmla="*/ 607159 h 2447055"/>
                <a:gd name="connsiteX10" fmla="*/ 1009517 w 2770104"/>
                <a:gd name="connsiteY10" fmla="*/ 787785 h 2447055"/>
                <a:gd name="connsiteX11" fmla="*/ 1158284 w 2770104"/>
                <a:gd name="connsiteY11" fmla="*/ 744734 h 2447055"/>
                <a:gd name="connsiteX12" fmla="*/ 2636089 w 2770104"/>
                <a:gd name="connsiteY12" fmla="*/ 1014899 h 2447055"/>
                <a:gd name="connsiteX13" fmla="*/ 2556308 w 2770104"/>
                <a:gd name="connsiteY13" fmla="*/ 2053675 h 2447055"/>
                <a:gd name="connsiteX14" fmla="*/ 2330786 w 2770104"/>
                <a:gd name="connsiteY14" fmla="*/ 2257367 h 2447055"/>
                <a:gd name="connsiteX15" fmla="*/ 1196200 w 2770104"/>
                <a:gd name="connsiteY15" fmla="*/ 2327824 h 2447055"/>
                <a:gd name="connsiteX16" fmla="*/ 502652 w 2770104"/>
                <a:gd name="connsiteY16" fmla="*/ 1784092 h 2447055"/>
                <a:gd name="connsiteX17" fmla="*/ 7792 w 2770104"/>
                <a:gd name="connsiteY17" fmla="*/ 589849 h 2447055"/>
                <a:gd name="connsiteX18" fmla="*/ 7 w 2770104"/>
                <a:gd name="connsiteY18" fmla="*/ 407643 h 2447055"/>
                <a:gd name="connsiteX19" fmla="*/ 0 w 2770104"/>
                <a:gd name="connsiteY19" fmla="*/ 407635 h 2447055"/>
                <a:gd name="connsiteX20" fmla="*/ 2 w 2770104"/>
                <a:gd name="connsiteY20" fmla="*/ 407541 h 2447055"/>
                <a:gd name="connsiteX21" fmla="*/ 1 w 2770104"/>
                <a:gd name="connsiteY21" fmla="*/ 407513 h 2447055"/>
                <a:gd name="connsiteX22" fmla="*/ 3 w 2770104"/>
                <a:gd name="connsiteY22" fmla="*/ 407515 h 2447055"/>
                <a:gd name="connsiteX23" fmla="*/ 2431 w 2770104"/>
                <a:gd name="connsiteY23" fmla="*/ 302010 h 2447055"/>
                <a:gd name="connsiteX24" fmla="*/ 155838 w 2770104"/>
                <a:gd name="connsiteY24" fmla="*/ 40379 h 2447055"/>
                <a:gd name="connsiteX25" fmla="*/ 291363 w 2770104"/>
                <a:gd name="connsiteY25" fmla="*/ 37 h 2447055"/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87778 w 2770104"/>
                <a:gd name="connsiteY3" fmla="*/ 507056 h 2447055"/>
                <a:gd name="connsiteX4" fmla="*/ 291363 w 2770104"/>
                <a:gd name="connsiteY4" fmla="*/ 37 h 2447055"/>
                <a:gd name="connsiteX5" fmla="*/ 340657 w 2770104"/>
                <a:gd name="connsiteY5" fmla="*/ 4063 h 2447055"/>
                <a:gd name="connsiteX6" fmla="*/ 670095 w 2770104"/>
                <a:gd name="connsiteY6" fmla="*/ 366415 h 2447055"/>
                <a:gd name="connsiteX7" fmla="*/ 1009630 w 2770104"/>
                <a:gd name="connsiteY7" fmla="*/ 787740 h 2447055"/>
                <a:gd name="connsiteX8" fmla="*/ 202505 w 2770104"/>
                <a:gd name="connsiteY8" fmla="*/ 607183 h 2447055"/>
                <a:gd name="connsiteX9" fmla="*/ 105917 w 2770104"/>
                <a:gd name="connsiteY9" fmla="*/ 524520 h 2447055"/>
                <a:gd name="connsiteX10" fmla="*/ 1009517 w 2770104"/>
                <a:gd name="connsiteY10" fmla="*/ 787785 h 2447055"/>
                <a:gd name="connsiteX11" fmla="*/ 1158284 w 2770104"/>
                <a:gd name="connsiteY11" fmla="*/ 744734 h 2447055"/>
                <a:gd name="connsiteX12" fmla="*/ 2636089 w 2770104"/>
                <a:gd name="connsiteY12" fmla="*/ 1014899 h 2447055"/>
                <a:gd name="connsiteX13" fmla="*/ 2556308 w 2770104"/>
                <a:gd name="connsiteY13" fmla="*/ 2053675 h 2447055"/>
                <a:gd name="connsiteX14" fmla="*/ 2330786 w 2770104"/>
                <a:gd name="connsiteY14" fmla="*/ 2257367 h 2447055"/>
                <a:gd name="connsiteX15" fmla="*/ 1196200 w 2770104"/>
                <a:gd name="connsiteY15" fmla="*/ 2327824 h 2447055"/>
                <a:gd name="connsiteX16" fmla="*/ 502652 w 2770104"/>
                <a:gd name="connsiteY16" fmla="*/ 1784092 h 2447055"/>
                <a:gd name="connsiteX17" fmla="*/ 7792 w 2770104"/>
                <a:gd name="connsiteY17" fmla="*/ 589849 h 2447055"/>
                <a:gd name="connsiteX18" fmla="*/ 7 w 2770104"/>
                <a:gd name="connsiteY18" fmla="*/ 407643 h 2447055"/>
                <a:gd name="connsiteX19" fmla="*/ 0 w 2770104"/>
                <a:gd name="connsiteY19" fmla="*/ 407635 h 2447055"/>
                <a:gd name="connsiteX20" fmla="*/ 2 w 2770104"/>
                <a:gd name="connsiteY20" fmla="*/ 407541 h 2447055"/>
                <a:gd name="connsiteX21" fmla="*/ 1 w 2770104"/>
                <a:gd name="connsiteY21" fmla="*/ 407513 h 2447055"/>
                <a:gd name="connsiteX22" fmla="*/ 3 w 2770104"/>
                <a:gd name="connsiteY22" fmla="*/ 407515 h 2447055"/>
                <a:gd name="connsiteX23" fmla="*/ 2431 w 2770104"/>
                <a:gd name="connsiteY23" fmla="*/ 302010 h 2447055"/>
                <a:gd name="connsiteX24" fmla="*/ 155838 w 2770104"/>
                <a:gd name="connsiteY24" fmla="*/ 40379 h 2447055"/>
                <a:gd name="connsiteX25" fmla="*/ 291363 w 2770104"/>
                <a:gd name="connsiteY25" fmla="*/ 37 h 2447055"/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87778 w 2770104"/>
                <a:gd name="connsiteY3" fmla="*/ 507056 h 2447055"/>
                <a:gd name="connsiteX4" fmla="*/ 291363 w 2770104"/>
                <a:gd name="connsiteY4" fmla="*/ 37 h 2447055"/>
                <a:gd name="connsiteX5" fmla="*/ 340657 w 2770104"/>
                <a:gd name="connsiteY5" fmla="*/ 4063 h 2447055"/>
                <a:gd name="connsiteX6" fmla="*/ 670095 w 2770104"/>
                <a:gd name="connsiteY6" fmla="*/ 366415 h 2447055"/>
                <a:gd name="connsiteX7" fmla="*/ 1009630 w 2770104"/>
                <a:gd name="connsiteY7" fmla="*/ 787740 h 2447055"/>
                <a:gd name="connsiteX8" fmla="*/ 105917 w 2770104"/>
                <a:gd name="connsiteY8" fmla="*/ 524520 h 2447055"/>
                <a:gd name="connsiteX9" fmla="*/ 1009517 w 2770104"/>
                <a:gd name="connsiteY9" fmla="*/ 787785 h 2447055"/>
                <a:gd name="connsiteX10" fmla="*/ 1158284 w 2770104"/>
                <a:gd name="connsiteY10" fmla="*/ 744734 h 2447055"/>
                <a:gd name="connsiteX11" fmla="*/ 2636089 w 2770104"/>
                <a:gd name="connsiteY11" fmla="*/ 1014899 h 2447055"/>
                <a:gd name="connsiteX12" fmla="*/ 2556308 w 2770104"/>
                <a:gd name="connsiteY12" fmla="*/ 2053675 h 2447055"/>
                <a:gd name="connsiteX13" fmla="*/ 2330786 w 2770104"/>
                <a:gd name="connsiteY13" fmla="*/ 2257367 h 2447055"/>
                <a:gd name="connsiteX14" fmla="*/ 1196200 w 2770104"/>
                <a:gd name="connsiteY14" fmla="*/ 2327824 h 2447055"/>
                <a:gd name="connsiteX15" fmla="*/ 502652 w 2770104"/>
                <a:gd name="connsiteY15" fmla="*/ 1784092 h 2447055"/>
                <a:gd name="connsiteX16" fmla="*/ 7792 w 2770104"/>
                <a:gd name="connsiteY16" fmla="*/ 589849 h 2447055"/>
                <a:gd name="connsiteX17" fmla="*/ 7 w 2770104"/>
                <a:gd name="connsiteY17" fmla="*/ 407643 h 2447055"/>
                <a:gd name="connsiteX18" fmla="*/ 0 w 2770104"/>
                <a:gd name="connsiteY18" fmla="*/ 407635 h 2447055"/>
                <a:gd name="connsiteX19" fmla="*/ 2 w 2770104"/>
                <a:gd name="connsiteY19" fmla="*/ 407541 h 2447055"/>
                <a:gd name="connsiteX20" fmla="*/ 1 w 2770104"/>
                <a:gd name="connsiteY20" fmla="*/ 407513 h 2447055"/>
                <a:gd name="connsiteX21" fmla="*/ 3 w 2770104"/>
                <a:gd name="connsiteY21" fmla="*/ 407515 h 2447055"/>
                <a:gd name="connsiteX22" fmla="*/ 2431 w 2770104"/>
                <a:gd name="connsiteY22" fmla="*/ 302010 h 2447055"/>
                <a:gd name="connsiteX23" fmla="*/ 155838 w 2770104"/>
                <a:gd name="connsiteY23" fmla="*/ 40379 h 2447055"/>
                <a:gd name="connsiteX24" fmla="*/ 291363 w 2770104"/>
                <a:gd name="connsiteY24" fmla="*/ 37 h 2447055"/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87778 w 2770104"/>
                <a:gd name="connsiteY3" fmla="*/ 507056 h 2447055"/>
                <a:gd name="connsiteX4" fmla="*/ 291363 w 2770104"/>
                <a:gd name="connsiteY4" fmla="*/ 37 h 2447055"/>
                <a:gd name="connsiteX5" fmla="*/ 340657 w 2770104"/>
                <a:gd name="connsiteY5" fmla="*/ 4063 h 2447055"/>
                <a:gd name="connsiteX6" fmla="*/ 670095 w 2770104"/>
                <a:gd name="connsiteY6" fmla="*/ 366415 h 2447055"/>
                <a:gd name="connsiteX7" fmla="*/ 1009630 w 2770104"/>
                <a:gd name="connsiteY7" fmla="*/ 787740 h 2447055"/>
                <a:gd name="connsiteX8" fmla="*/ 1009517 w 2770104"/>
                <a:gd name="connsiteY8" fmla="*/ 787785 h 2447055"/>
                <a:gd name="connsiteX9" fmla="*/ 1158284 w 2770104"/>
                <a:gd name="connsiteY9" fmla="*/ 744734 h 2447055"/>
                <a:gd name="connsiteX10" fmla="*/ 2636089 w 2770104"/>
                <a:gd name="connsiteY10" fmla="*/ 1014899 h 2447055"/>
                <a:gd name="connsiteX11" fmla="*/ 2556308 w 2770104"/>
                <a:gd name="connsiteY11" fmla="*/ 2053675 h 2447055"/>
                <a:gd name="connsiteX12" fmla="*/ 2330786 w 2770104"/>
                <a:gd name="connsiteY12" fmla="*/ 2257367 h 2447055"/>
                <a:gd name="connsiteX13" fmla="*/ 1196200 w 2770104"/>
                <a:gd name="connsiteY13" fmla="*/ 2327824 h 2447055"/>
                <a:gd name="connsiteX14" fmla="*/ 502652 w 2770104"/>
                <a:gd name="connsiteY14" fmla="*/ 1784092 h 2447055"/>
                <a:gd name="connsiteX15" fmla="*/ 7792 w 2770104"/>
                <a:gd name="connsiteY15" fmla="*/ 589849 h 2447055"/>
                <a:gd name="connsiteX16" fmla="*/ 7 w 2770104"/>
                <a:gd name="connsiteY16" fmla="*/ 407643 h 2447055"/>
                <a:gd name="connsiteX17" fmla="*/ 0 w 2770104"/>
                <a:gd name="connsiteY17" fmla="*/ 407635 h 2447055"/>
                <a:gd name="connsiteX18" fmla="*/ 2 w 2770104"/>
                <a:gd name="connsiteY18" fmla="*/ 407541 h 2447055"/>
                <a:gd name="connsiteX19" fmla="*/ 1 w 2770104"/>
                <a:gd name="connsiteY19" fmla="*/ 407513 h 2447055"/>
                <a:gd name="connsiteX20" fmla="*/ 3 w 2770104"/>
                <a:gd name="connsiteY20" fmla="*/ 407515 h 2447055"/>
                <a:gd name="connsiteX21" fmla="*/ 2431 w 2770104"/>
                <a:gd name="connsiteY21" fmla="*/ 302010 h 2447055"/>
                <a:gd name="connsiteX22" fmla="*/ 155838 w 2770104"/>
                <a:gd name="connsiteY22" fmla="*/ 40379 h 2447055"/>
                <a:gd name="connsiteX23" fmla="*/ 291363 w 2770104"/>
                <a:gd name="connsiteY23" fmla="*/ 37 h 2447055"/>
                <a:gd name="connsiteX0" fmla="*/ 94756 w 2770104"/>
                <a:gd name="connsiteY0" fmla="*/ 514959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291363 w 2770104"/>
                <a:gd name="connsiteY3" fmla="*/ 37 h 2447055"/>
                <a:gd name="connsiteX4" fmla="*/ 340657 w 2770104"/>
                <a:gd name="connsiteY4" fmla="*/ 4063 h 2447055"/>
                <a:gd name="connsiteX5" fmla="*/ 670095 w 2770104"/>
                <a:gd name="connsiteY5" fmla="*/ 366415 h 2447055"/>
                <a:gd name="connsiteX6" fmla="*/ 1009630 w 2770104"/>
                <a:gd name="connsiteY6" fmla="*/ 787740 h 2447055"/>
                <a:gd name="connsiteX7" fmla="*/ 1009517 w 2770104"/>
                <a:gd name="connsiteY7" fmla="*/ 787785 h 2447055"/>
                <a:gd name="connsiteX8" fmla="*/ 1158284 w 2770104"/>
                <a:gd name="connsiteY8" fmla="*/ 744734 h 2447055"/>
                <a:gd name="connsiteX9" fmla="*/ 2636089 w 2770104"/>
                <a:gd name="connsiteY9" fmla="*/ 1014899 h 2447055"/>
                <a:gd name="connsiteX10" fmla="*/ 2556308 w 2770104"/>
                <a:gd name="connsiteY10" fmla="*/ 2053675 h 2447055"/>
                <a:gd name="connsiteX11" fmla="*/ 2330786 w 2770104"/>
                <a:gd name="connsiteY11" fmla="*/ 2257367 h 2447055"/>
                <a:gd name="connsiteX12" fmla="*/ 1196200 w 2770104"/>
                <a:gd name="connsiteY12" fmla="*/ 2327824 h 2447055"/>
                <a:gd name="connsiteX13" fmla="*/ 502652 w 2770104"/>
                <a:gd name="connsiteY13" fmla="*/ 1784092 h 2447055"/>
                <a:gd name="connsiteX14" fmla="*/ 7792 w 2770104"/>
                <a:gd name="connsiteY14" fmla="*/ 589849 h 2447055"/>
                <a:gd name="connsiteX15" fmla="*/ 7 w 2770104"/>
                <a:gd name="connsiteY15" fmla="*/ 407643 h 2447055"/>
                <a:gd name="connsiteX16" fmla="*/ 0 w 2770104"/>
                <a:gd name="connsiteY16" fmla="*/ 407635 h 2447055"/>
                <a:gd name="connsiteX17" fmla="*/ 2 w 2770104"/>
                <a:gd name="connsiteY17" fmla="*/ 407541 h 2447055"/>
                <a:gd name="connsiteX18" fmla="*/ 1 w 2770104"/>
                <a:gd name="connsiteY18" fmla="*/ 407513 h 2447055"/>
                <a:gd name="connsiteX19" fmla="*/ 3 w 2770104"/>
                <a:gd name="connsiteY19" fmla="*/ 407515 h 2447055"/>
                <a:gd name="connsiteX20" fmla="*/ 2431 w 2770104"/>
                <a:gd name="connsiteY20" fmla="*/ 302010 h 2447055"/>
                <a:gd name="connsiteX21" fmla="*/ 155838 w 2770104"/>
                <a:gd name="connsiteY21" fmla="*/ 40379 h 2447055"/>
                <a:gd name="connsiteX22" fmla="*/ 291363 w 2770104"/>
                <a:gd name="connsiteY22" fmla="*/ 37 h 2447055"/>
                <a:gd name="connsiteX0" fmla="*/ 291363 w 2770104"/>
                <a:gd name="connsiteY0" fmla="*/ 37 h 2447055"/>
                <a:gd name="connsiteX1" fmla="*/ 340657 w 2770104"/>
                <a:gd name="connsiteY1" fmla="*/ 4063 h 2447055"/>
                <a:gd name="connsiteX2" fmla="*/ 670095 w 2770104"/>
                <a:gd name="connsiteY2" fmla="*/ 366415 h 2447055"/>
                <a:gd name="connsiteX3" fmla="*/ 1009630 w 2770104"/>
                <a:gd name="connsiteY3" fmla="*/ 787740 h 2447055"/>
                <a:gd name="connsiteX4" fmla="*/ 1009517 w 2770104"/>
                <a:gd name="connsiteY4" fmla="*/ 787785 h 2447055"/>
                <a:gd name="connsiteX5" fmla="*/ 1158284 w 2770104"/>
                <a:gd name="connsiteY5" fmla="*/ 744734 h 2447055"/>
                <a:gd name="connsiteX6" fmla="*/ 2636089 w 2770104"/>
                <a:gd name="connsiteY6" fmla="*/ 1014899 h 2447055"/>
                <a:gd name="connsiteX7" fmla="*/ 2556308 w 2770104"/>
                <a:gd name="connsiteY7" fmla="*/ 2053675 h 2447055"/>
                <a:gd name="connsiteX8" fmla="*/ 2330786 w 2770104"/>
                <a:gd name="connsiteY8" fmla="*/ 2257367 h 2447055"/>
                <a:gd name="connsiteX9" fmla="*/ 1196200 w 2770104"/>
                <a:gd name="connsiteY9" fmla="*/ 2327824 h 2447055"/>
                <a:gd name="connsiteX10" fmla="*/ 502652 w 2770104"/>
                <a:gd name="connsiteY10" fmla="*/ 1784092 h 2447055"/>
                <a:gd name="connsiteX11" fmla="*/ 7792 w 2770104"/>
                <a:gd name="connsiteY11" fmla="*/ 589849 h 2447055"/>
                <a:gd name="connsiteX12" fmla="*/ 7 w 2770104"/>
                <a:gd name="connsiteY12" fmla="*/ 407643 h 2447055"/>
                <a:gd name="connsiteX13" fmla="*/ 0 w 2770104"/>
                <a:gd name="connsiteY13" fmla="*/ 407635 h 2447055"/>
                <a:gd name="connsiteX14" fmla="*/ 2 w 2770104"/>
                <a:gd name="connsiteY14" fmla="*/ 407541 h 2447055"/>
                <a:gd name="connsiteX15" fmla="*/ 1 w 2770104"/>
                <a:gd name="connsiteY15" fmla="*/ 407513 h 2447055"/>
                <a:gd name="connsiteX16" fmla="*/ 3 w 2770104"/>
                <a:gd name="connsiteY16" fmla="*/ 407515 h 2447055"/>
                <a:gd name="connsiteX17" fmla="*/ 2431 w 2770104"/>
                <a:gd name="connsiteY17" fmla="*/ 302010 h 2447055"/>
                <a:gd name="connsiteX18" fmla="*/ 155838 w 2770104"/>
                <a:gd name="connsiteY18" fmla="*/ 40379 h 2447055"/>
                <a:gd name="connsiteX19" fmla="*/ 291363 w 2770104"/>
                <a:gd name="connsiteY19" fmla="*/ 37 h 244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70104" h="2447055">
                  <a:moveTo>
                    <a:pt x="291363" y="37"/>
                  </a:moveTo>
                  <a:cubicBezTo>
                    <a:pt x="307534" y="-243"/>
                    <a:pt x="323993" y="1044"/>
                    <a:pt x="340657" y="4063"/>
                  </a:cubicBezTo>
                  <a:cubicBezTo>
                    <a:pt x="512481" y="35191"/>
                    <a:pt x="582407" y="237119"/>
                    <a:pt x="670095" y="366415"/>
                  </a:cubicBezTo>
                  <a:cubicBezTo>
                    <a:pt x="771479" y="515692"/>
                    <a:pt x="881697" y="660147"/>
                    <a:pt x="1009630" y="787740"/>
                  </a:cubicBezTo>
                  <a:cubicBezTo>
                    <a:pt x="1066200" y="857968"/>
                    <a:pt x="984741" y="794953"/>
                    <a:pt x="1009517" y="787785"/>
                  </a:cubicBezTo>
                  <a:cubicBezTo>
                    <a:pt x="1034293" y="780617"/>
                    <a:pt x="1109046" y="763198"/>
                    <a:pt x="1158284" y="744734"/>
                  </a:cubicBezTo>
                  <a:cubicBezTo>
                    <a:pt x="1692796" y="543665"/>
                    <a:pt x="2279046" y="444539"/>
                    <a:pt x="2636089" y="1014899"/>
                  </a:cubicBezTo>
                  <a:cubicBezTo>
                    <a:pt x="2843706" y="1346580"/>
                    <a:pt x="2804737" y="1756201"/>
                    <a:pt x="2556308" y="2053675"/>
                  </a:cubicBezTo>
                  <a:cubicBezTo>
                    <a:pt x="2489560" y="2133655"/>
                    <a:pt x="2413332" y="2201294"/>
                    <a:pt x="2330786" y="2257367"/>
                  </a:cubicBezTo>
                  <a:cubicBezTo>
                    <a:pt x="1995071" y="2485259"/>
                    <a:pt x="1560353" y="2506639"/>
                    <a:pt x="1196200" y="2327824"/>
                  </a:cubicBezTo>
                  <a:cubicBezTo>
                    <a:pt x="937371" y="2200710"/>
                    <a:pt x="700264" y="2018981"/>
                    <a:pt x="502652" y="1784092"/>
                  </a:cubicBezTo>
                  <a:cubicBezTo>
                    <a:pt x="207289" y="1432902"/>
                    <a:pt x="44070" y="1014747"/>
                    <a:pt x="7792" y="589849"/>
                  </a:cubicBezTo>
                  <a:lnTo>
                    <a:pt x="7" y="407643"/>
                  </a:lnTo>
                  <a:cubicBezTo>
                    <a:pt x="5" y="407640"/>
                    <a:pt x="2" y="407638"/>
                    <a:pt x="0" y="407635"/>
                  </a:cubicBezTo>
                  <a:cubicBezTo>
                    <a:pt x="1" y="407604"/>
                    <a:pt x="1" y="407572"/>
                    <a:pt x="2" y="407541"/>
                  </a:cubicBezTo>
                  <a:cubicBezTo>
                    <a:pt x="2" y="407532"/>
                    <a:pt x="1" y="407522"/>
                    <a:pt x="1" y="407513"/>
                  </a:cubicBezTo>
                  <a:lnTo>
                    <a:pt x="3" y="407515"/>
                  </a:lnTo>
                  <a:cubicBezTo>
                    <a:pt x="812" y="372347"/>
                    <a:pt x="1622" y="337178"/>
                    <a:pt x="2431" y="302010"/>
                  </a:cubicBezTo>
                  <a:cubicBezTo>
                    <a:pt x="7666" y="195250"/>
                    <a:pt x="64037" y="95340"/>
                    <a:pt x="155838" y="40379"/>
                  </a:cubicBezTo>
                  <a:cubicBezTo>
                    <a:pt x="196925" y="15817"/>
                    <a:pt x="242849" y="876"/>
                    <a:pt x="291363" y="3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D27EAFE3-F111-7B0F-04C5-BC4AD82969AA}"/>
                </a:ext>
              </a:extLst>
            </p:cNvPr>
            <p:cNvSpPr/>
            <p:nvPr/>
          </p:nvSpPr>
          <p:spPr>
            <a:xfrm>
              <a:off x="3781976" y="3320347"/>
              <a:ext cx="1009630" cy="808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49" extrusionOk="0">
                  <a:moveTo>
                    <a:pt x="21600" y="19435"/>
                  </a:moveTo>
                  <a:cubicBezTo>
                    <a:pt x="18863" y="16287"/>
                    <a:pt x="16505" y="12723"/>
                    <a:pt x="14336" y="9040"/>
                  </a:cubicBezTo>
                  <a:cubicBezTo>
                    <a:pt x="12460" y="5850"/>
                    <a:pt x="10964" y="868"/>
                    <a:pt x="7288" y="100"/>
                  </a:cubicBezTo>
                  <a:cubicBezTo>
                    <a:pt x="5862" y="-198"/>
                    <a:pt x="4506" y="188"/>
                    <a:pt x="3334" y="996"/>
                  </a:cubicBezTo>
                  <a:cubicBezTo>
                    <a:pt x="1370" y="2352"/>
                    <a:pt x="164" y="4817"/>
                    <a:pt x="52" y="7451"/>
                  </a:cubicBezTo>
                  <a:cubicBezTo>
                    <a:pt x="17" y="8320"/>
                    <a:pt x="0" y="9188"/>
                    <a:pt x="0" y="10057"/>
                  </a:cubicBezTo>
                  <a:cubicBezTo>
                    <a:pt x="5001" y="17598"/>
                    <a:pt x="13405" y="21402"/>
                    <a:pt x="21600" y="19435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F562AE59-55B2-7E0A-AD42-B48DEA345BCF}"/>
                </a:ext>
              </a:extLst>
            </p:cNvPr>
            <p:cNvSpPr/>
            <p:nvPr/>
          </p:nvSpPr>
          <p:spPr>
            <a:xfrm>
              <a:off x="3781977" y="3727850"/>
              <a:ext cx="2770111" cy="203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0987" extrusionOk="0">
                  <a:moveTo>
                    <a:pt x="3818" y="14165"/>
                  </a:moveTo>
                  <a:cubicBezTo>
                    <a:pt x="5319" y="16582"/>
                    <a:pt x="7120" y="18452"/>
                    <a:pt x="9086" y="19760"/>
                  </a:cubicBezTo>
                  <a:cubicBezTo>
                    <a:pt x="11852" y="21600"/>
                    <a:pt x="15154" y="21380"/>
                    <a:pt x="17704" y="19035"/>
                  </a:cubicBezTo>
                  <a:cubicBezTo>
                    <a:pt x="18331" y="18458"/>
                    <a:pt x="18910" y="17762"/>
                    <a:pt x="19417" y="16939"/>
                  </a:cubicBezTo>
                  <a:cubicBezTo>
                    <a:pt x="21304" y="13878"/>
                    <a:pt x="21600" y="9663"/>
                    <a:pt x="20023" y="6250"/>
                  </a:cubicBezTo>
                  <a:cubicBezTo>
                    <a:pt x="17311" y="381"/>
                    <a:pt x="12858" y="1401"/>
                    <a:pt x="8798" y="3470"/>
                  </a:cubicBezTo>
                  <a:cubicBezTo>
                    <a:pt x="8424" y="3660"/>
                    <a:pt x="8046" y="3807"/>
                    <a:pt x="7668" y="3913"/>
                  </a:cubicBezTo>
                  <a:cubicBezTo>
                    <a:pt x="4758" y="4733"/>
                    <a:pt x="1774" y="3147"/>
                    <a:pt x="0" y="0"/>
                  </a:cubicBezTo>
                  <a:cubicBezTo>
                    <a:pt x="1" y="5005"/>
                    <a:pt x="1254" y="10035"/>
                    <a:pt x="3818" y="1416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" name="TextBox 43">
            <a:extLst>
              <a:ext uri="{FF2B5EF4-FFF2-40B4-BE49-F238E27FC236}">
                <a16:creationId xmlns:a16="http://schemas.microsoft.com/office/drawing/2014/main" id="{2A743259-7A52-30B6-C8BF-B2E30EFD0A59}"/>
              </a:ext>
            </a:extLst>
          </p:cNvPr>
          <p:cNvSpPr txBox="1"/>
          <p:nvPr/>
        </p:nvSpPr>
        <p:spPr>
          <a:xfrm>
            <a:off x="4854109" y="2247261"/>
            <a:ext cx="1506713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Financing</a:t>
            </a:r>
          </a:p>
        </p:txBody>
      </p:sp>
      <p:sp>
        <p:nvSpPr>
          <p:cNvPr id="29" name="TextBox 44">
            <a:extLst>
              <a:ext uri="{FF2B5EF4-FFF2-40B4-BE49-F238E27FC236}">
                <a16:creationId xmlns:a16="http://schemas.microsoft.com/office/drawing/2014/main" id="{19679B2B-99BE-26B1-9ADE-268770B80AF7}"/>
              </a:ext>
            </a:extLst>
          </p:cNvPr>
          <p:cNvSpPr txBox="1"/>
          <p:nvPr/>
        </p:nvSpPr>
        <p:spPr>
          <a:xfrm>
            <a:off x="6870944" y="4186461"/>
            <a:ext cx="139334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</a:t>
            </a:r>
          </a:p>
        </p:txBody>
      </p:sp>
      <p:sp>
        <p:nvSpPr>
          <p:cNvPr id="30" name="TextBox 45">
            <a:extLst>
              <a:ext uri="{FF2B5EF4-FFF2-40B4-BE49-F238E27FC236}">
                <a16:creationId xmlns:a16="http://schemas.microsoft.com/office/drawing/2014/main" id="{AB628693-319D-45E8-39D7-B4427CB222DD}"/>
              </a:ext>
            </a:extLst>
          </p:cNvPr>
          <p:cNvSpPr txBox="1"/>
          <p:nvPr/>
        </p:nvSpPr>
        <p:spPr>
          <a:xfrm>
            <a:off x="4230576" y="4552138"/>
            <a:ext cx="1321166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National Local</a:t>
            </a:r>
          </a:p>
        </p:txBody>
      </p:sp>
      <p:sp>
        <p:nvSpPr>
          <p:cNvPr id="40" name="Graphic 41" descr="Coins">
            <a:extLst>
              <a:ext uri="{FF2B5EF4-FFF2-40B4-BE49-F238E27FC236}">
                <a16:creationId xmlns:a16="http://schemas.microsoft.com/office/drawing/2014/main" id="{6A184F3F-EB1F-AA75-5DD8-3E51EB9BEBDE}"/>
              </a:ext>
            </a:extLst>
          </p:cNvPr>
          <p:cNvSpPr/>
          <p:nvPr/>
        </p:nvSpPr>
        <p:spPr>
          <a:xfrm>
            <a:off x="5057737" y="2806496"/>
            <a:ext cx="799945" cy="685666"/>
          </a:xfrm>
          <a:custGeom>
            <a:avLst/>
            <a:gdLst>
              <a:gd name="connsiteX0" fmla="*/ 775840 w 834449"/>
              <a:gd name="connsiteY0" fmla="*/ 596036 h 715242"/>
              <a:gd name="connsiteX1" fmla="*/ 736104 w 834449"/>
              <a:gd name="connsiteY1" fmla="*/ 629811 h 715242"/>
              <a:gd name="connsiteX2" fmla="*/ 736104 w 834449"/>
              <a:gd name="connsiteY2" fmla="*/ 594049 h 715242"/>
              <a:gd name="connsiteX3" fmla="*/ 775840 w 834449"/>
              <a:gd name="connsiteY3" fmla="*/ 578155 h 715242"/>
              <a:gd name="connsiteX4" fmla="*/ 775840 w 834449"/>
              <a:gd name="connsiteY4" fmla="*/ 596036 h 715242"/>
              <a:gd name="connsiteX5" fmla="*/ 696368 w 834449"/>
              <a:gd name="connsiteY5" fmla="*/ 530472 h 715242"/>
              <a:gd name="connsiteX6" fmla="*/ 696368 w 834449"/>
              <a:gd name="connsiteY6" fmla="*/ 494710 h 715242"/>
              <a:gd name="connsiteX7" fmla="*/ 736104 w 834449"/>
              <a:gd name="connsiteY7" fmla="*/ 478815 h 715242"/>
              <a:gd name="connsiteX8" fmla="*/ 736104 w 834449"/>
              <a:gd name="connsiteY8" fmla="*/ 496696 h 715242"/>
              <a:gd name="connsiteX9" fmla="*/ 696368 w 834449"/>
              <a:gd name="connsiteY9" fmla="*/ 530472 h 715242"/>
              <a:gd name="connsiteX10" fmla="*/ 696368 w 834449"/>
              <a:gd name="connsiteY10" fmla="*/ 641732 h 715242"/>
              <a:gd name="connsiteX11" fmla="*/ 656633 w 834449"/>
              <a:gd name="connsiteY11" fmla="*/ 648686 h 715242"/>
              <a:gd name="connsiteX12" fmla="*/ 656633 w 834449"/>
              <a:gd name="connsiteY12" fmla="*/ 609943 h 715242"/>
              <a:gd name="connsiteX13" fmla="*/ 696368 w 834449"/>
              <a:gd name="connsiteY13" fmla="*/ 603983 h 715242"/>
              <a:gd name="connsiteX14" fmla="*/ 696368 w 834449"/>
              <a:gd name="connsiteY14" fmla="*/ 641732 h 715242"/>
              <a:gd name="connsiteX15" fmla="*/ 616897 w 834449"/>
              <a:gd name="connsiteY15" fmla="*/ 510604 h 715242"/>
              <a:gd name="connsiteX16" fmla="*/ 656633 w 834449"/>
              <a:gd name="connsiteY16" fmla="*/ 504644 h 715242"/>
              <a:gd name="connsiteX17" fmla="*/ 656633 w 834449"/>
              <a:gd name="connsiteY17" fmla="*/ 542392 h 715242"/>
              <a:gd name="connsiteX18" fmla="*/ 616897 w 834449"/>
              <a:gd name="connsiteY18" fmla="*/ 549346 h 715242"/>
              <a:gd name="connsiteX19" fmla="*/ 616897 w 834449"/>
              <a:gd name="connsiteY19" fmla="*/ 510604 h 715242"/>
              <a:gd name="connsiteX20" fmla="*/ 616897 w 834449"/>
              <a:gd name="connsiteY20" fmla="*/ 653652 h 715242"/>
              <a:gd name="connsiteX21" fmla="*/ 577161 w 834449"/>
              <a:gd name="connsiteY21" fmla="*/ 655639 h 715242"/>
              <a:gd name="connsiteX22" fmla="*/ 577161 w 834449"/>
              <a:gd name="connsiteY22" fmla="*/ 615904 h 715242"/>
              <a:gd name="connsiteX23" fmla="*/ 616897 w 834449"/>
              <a:gd name="connsiteY23" fmla="*/ 613917 h 715242"/>
              <a:gd name="connsiteX24" fmla="*/ 616897 w 834449"/>
              <a:gd name="connsiteY24" fmla="*/ 653652 h 715242"/>
              <a:gd name="connsiteX25" fmla="*/ 537425 w 834449"/>
              <a:gd name="connsiteY25" fmla="*/ 556300 h 715242"/>
              <a:gd name="connsiteX26" fmla="*/ 537425 w 834449"/>
              <a:gd name="connsiteY26" fmla="*/ 516564 h 715242"/>
              <a:gd name="connsiteX27" fmla="*/ 577161 w 834449"/>
              <a:gd name="connsiteY27" fmla="*/ 514577 h 715242"/>
              <a:gd name="connsiteX28" fmla="*/ 577161 w 834449"/>
              <a:gd name="connsiteY28" fmla="*/ 554313 h 715242"/>
              <a:gd name="connsiteX29" fmla="*/ 537425 w 834449"/>
              <a:gd name="connsiteY29" fmla="*/ 556300 h 715242"/>
              <a:gd name="connsiteX30" fmla="*/ 537425 w 834449"/>
              <a:gd name="connsiteY30" fmla="*/ 655639 h 715242"/>
              <a:gd name="connsiteX31" fmla="*/ 497690 w 834449"/>
              <a:gd name="connsiteY31" fmla="*/ 653652 h 715242"/>
              <a:gd name="connsiteX32" fmla="*/ 497690 w 834449"/>
              <a:gd name="connsiteY32" fmla="*/ 615904 h 715242"/>
              <a:gd name="connsiteX33" fmla="*/ 517558 w 834449"/>
              <a:gd name="connsiteY33" fmla="*/ 615904 h 715242"/>
              <a:gd name="connsiteX34" fmla="*/ 537425 w 834449"/>
              <a:gd name="connsiteY34" fmla="*/ 615904 h 715242"/>
              <a:gd name="connsiteX35" fmla="*/ 537425 w 834449"/>
              <a:gd name="connsiteY35" fmla="*/ 655639 h 715242"/>
              <a:gd name="connsiteX36" fmla="*/ 457954 w 834449"/>
              <a:gd name="connsiteY36" fmla="*/ 514577 h 715242"/>
              <a:gd name="connsiteX37" fmla="*/ 497690 w 834449"/>
              <a:gd name="connsiteY37" fmla="*/ 516564 h 715242"/>
              <a:gd name="connsiteX38" fmla="*/ 497690 w 834449"/>
              <a:gd name="connsiteY38" fmla="*/ 556300 h 715242"/>
              <a:gd name="connsiteX39" fmla="*/ 457954 w 834449"/>
              <a:gd name="connsiteY39" fmla="*/ 554313 h 715242"/>
              <a:gd name="connsiteX40" fmla="*/ 457954 w 834449"/>
              <a:gd name="connsiteY40" fmla="*/ 514577 h 715242"/>
              <a:gd name="connsiteX41" fmla="*/ 457954 w 834449"/>
              <a:gd name="connsiteY41" fmla="*/ 648686 h 715242"/>
              <a:gd name="connsiteX42" fmla="*/ 418218 w 834449"/>
              <a:gd name="connsiteY42" fmla="*/ 641732 h 715242"/>
              <a:gd name="connsiteX43" fmla="*/ 418218 w 834449"/>
              <a:gd name="connsiteY43" fmla="*/ 609943 h 715242"/>
              <a:gd name="connsiteX44" fmla="*/ 457954 w 834449"/>
              <a:gd name="connsiteY44" fmla="*/ 613917 h 715242"/>
              <a:gd name="connsiteX45" fmla="*/ 457954 w 834449"/>
              <a:gd name="connsiteY45" fmla="*/ 648686 h 715242"/>
              <a:gd name="connsiteX46" fmla="*/ 378483 w 834449"/>
              <a:gd name="connsiteY46" fmla="*/ 542392 h 715242"/>
              <a:gd name="connsiteX47" fmla="*/ 378483 w 834449"/>
              <a:gd name="connsiteY47" fmla="*/ 503650 h 715242"/>
              <a:gd name="connsiteX48" fmla="*/ 418218 w 834449"/>
              <a:gd name="connsiteY48" fmla="*/ 509610 h 715242"/>
              <a:gd name="connsiteX49" fmla="*/ 418218 w 834449"/>
              <a:gd name="connsiteY49" fmla="*/ 549346 h 715242"/>
              <a:gd name="connsiteX50" fmla="*/ 378483 w 834449"/>
              <a:gd name="connsiteY50" fmla="*/ 542392 h 715242"/>
              <a:gd name="connsiteX51" fmla="*/ 378483 w 834449"/>
              <a:gd name="connsiteY51" fmla="*/ 629811 h 715242"/>
              <a:gd name="connsiteX52" fmla="*/ 338747 w 834449"/>
              <a:gd name="connsiteY52" fmla="*/ 596036 h 715242"/>
              <a:gd name="connsiteX53" fmla="*/ 338747 w 834449"/>
              <a:gd name="connsiteY53" fmla="*/ 594049 h 715242"/>
              <a:gd name="connsiteX54" fmla="*/ 339740 w 834449"/>
              <a:gd name="connsiteY54" fmla="*/ 594049 h 715242"/>
              <a:gd name="connsiteX55" fmla="*/ 347687 w 834449"/>
              <a:gd name="connsiteY55" fmla="*/ 596036 h 715242"/>
              <a:gd name="connsiteX56" fmla="*/ 378483 w 834449"/>
              <a:gd name="connsiteY56" fmla="*/ 602989 h 715242"/>
              <a:gd name="connsiteX57" fmla="*/ 378483 w 834449"/>
              <a:gd name="connsiteY57" fmla="*/ 629811 h 715242"/>
              <a:gd name="connsiteX58" fmla="*/ 219540 w 834449"/>
              <a:gd name="connsiteY58" fmla="*/ 494710 h 715242"/>
              <a:gd name="connsiteX59" fmla="*/ 239408 w 834449"/>
              <a:gd name="connsiteY59" fmla="*/ 495703 h 715242"/>
              <a:gd name="connsiteX60" fmla="*/ 239408 w 834449"/>
              <a:gd name="connsiteY60" fmla="*/ 496696 h 715242"/>
              <a:gd name="connsiteX61" fmla="*/ 249342 w 834449"/>
              <a:gd name="connsiteY61" fmla="*/ 535439 h 715242"/>
              <a:gd name="connsiteX62" fmla="*/ 219540 w 834449"/>
              <a:gd name="connsiteY62" fmla="*/ 533452 h 715242"/>
              <a:gd name="connsiteX63" fmla="*/ 219540 w 834449"/>
              <a:gd name="connsiteY63" fmla="*/ 494710 h 715242"/>
              <a:gd name="connsiteX64" fmla="*/ 179804 w 834449"/>
              <a:gd name="connsiteY64" fmla="*/ 375502 h 715242"/>
              <a:gd name="connsiteX65" fmla="*/ 219540 w 834449"/>
              <a:gd name="connsiteY65" fmla="*/ 381463 h 715242"/>
              <a:gd name="connsiteX66" fmla="*/ 219540 w 834449"/>
              <a:gd name="connsiteY66" fmla="*/ 421199 h 715242"/>
              <a:gd name="connsiteX67" fmla="*/ 179804 w 834449"/>
              <a:gd name="connsiteY67" fmla="*/ 414245 h 715242"/>
              <a:gd name="connsiteX68" fmla="*/ 179804 w 834449"/>
              <a:gd name="connsiteY68" fmla="*/ 375502 h 715242"/>
              <a:gd name="connsiteX69" fmla="*/ 179804 w 834449"/>
              <a:gd name="connsiteY69" fmla="*/ 529478 h 715242"/>
              <a:gd name="connsiteX70" fmla="*/ 140068 w 834449"/>
              <a:gd name="connsiteY70" fmla="*/ 522525 h 715242"/>
              <a:gd name="connsiteX71" fmla="*/ 140068 w 834449"/>
              <a:gd name="connsiteY71" fmla="*/ 483782 h 715242"/>
              <a:gd name="connsiteX72" fmla="*/ 179804 w 834449"/>
              <a:gd name="connsiteY72" fmla="*/ 489743 h 715242"/>
              <a:gd name="connsiteX73" fmla="*/ 179804 w 834449"/>
              <a:gd name="connsiteY73" fmla="*/ 529478 h 715242"/>
              <a:gd name="connsiteX74" fmla="*/ 100333 w 834449"/>
              <a:gd name="connsiteY74" fmla="*/ 367555 h 715242"/>
              <a:gd name="connsiteX75" fmla="*/ 100333 w 834449"/>
              <a:gd name="connsiteY75" fmla="*/ 349674 h 715242"/>
              <a:gd name="connsiteX76" fmla="*/ 140068 w 834449"/>
              <a:gd name="connsiteY76" fmla="*/ 364575 h 715242"/>
              <a:gd name="connsiteX77" fmla="*/ 140068 w 834449"/>
              <a:gd name="connsiteY77" fmla="*/ 401331 h 715242"/>
              <a:gd name="connsiteX78" fmla="*/ 100333 w 834449"/>
              <a:gd name="connsiteY78" fmla="*/ 367555 h 715242"/>
              <a:gd name="connsiteX79" fmla="*/ 100333 w 834449"/>
              <a:gd name="connsiteY79" fmla="*/ 510604 h 715242"/>
              <a:gd name="connsiteX80" fmla="*/ 60597 w 834449"/>
              <a:gd name="connsiteY80" fmla="*/ 476829 h 715242"/>
              <a:gd name="connsiteX81" fmla="*/ 60597 w 834449"/>
              <a:gd name="connsiteY81" fmla="*/ 458947 h 715242"/>
              <a:gd name="connsiteX82" fmla="*/ 100333 w 834449"/>
              <a:gd name="connsiteY82" fmla="*/ 473848 h 715242"/>
              <a:gd name="connsiteX83" fmla="*/ 100333 w 834449"/>
              <a:gd name="connsiteY83" fmla="*/ 510604 h 715242"/>
              <a:gd name="connsiteX84" fmla="*/ 60597 w 834449"/>
              <a:gd name="connsiteY84" fmla="*/ 200665 h 715242"/>
              <a:gd name="connsiteX85" fmla="*/ 100333 w 834449"/>
              <a:gd name="connsiteY85" fmla="*/ 215566 h 715242"/>
              <a:gd name="connsiteX86" fmla="*/ 100333 w 834449"/>
              <a:gd name="connsiteY86" fmla="*/ 252322 h 715242"/>
              <a:gd name="connsiteX87" fmla="*/ 60597 w 834449"/>
              <a:gd name="connsiteY87" fmla="*/ 218546 h 715242"/>
              <a:gd name="connsiteX88" fmla="*/ 60597 w 834449"/>
              <a:gd name="connsiteY88" fmla="*/ 200665 h 715242"/>
              <a:gd name="connsiteX89" fmla="*/ 179804 w 834449"/>
              <a:gd name="connsiteY89" fmla="*/ 232454 h 715242"/>
              <a:gd name="connsiteX90" fmla="*/ 179804 w 834449"/>
              <a:gd name="connsiteY90" fmla="*/ 272190 h 715242"/>
              <a:gd name="connsiteX91" fmla="*/ 140068 w 834449"/>
              <a:gd name="connsiteY91" fmla="*/ 265236 h 715242"/>
              <a:gd name="connsiteX92" fmla="*/ 140068 w 834449"/>
              <a:gd name="connsiteY92" fmla="*/ 226494 h 715242"/>
              <a:gd name="connsiteX93" fmla="*/ 179804 w 834449"/>
              <a:gd name="connsiteY93" fmla="*/ 232454 h 715242"/>
              <a:gd name="connsiteX94" fmla="*/ 279143 w 834449"/>
              <a:gd name="connsiteY94" fmla="*/ 59604 h 715242"/>
              <a:gd name="connsiteX95" fmla="*/ 497690 w 834449"/>
              <a:gd name="connsiteY95" fmla="*/ 119207 h 715242"/>
              <a:gd name="connsiteX96" fmla="*/ 279143 w 834449"/>
              <a:gd name="connsiteY96" fmla="*/ 178811 h 715242"/>
              <a:gd name="connsiteX97" fmla="*/ 60597 w 834449"/>
              <a:gd name="connsiteY97" fmla="*/ 119207 h 715242"/>
              <a:gd name="connsiteX98" fmla="*/ 279143 w 834449"/>
              <a:gd name="connsiteY98" fmla="*/ 59604 h 715242"/>
              <a:gd name="connsiteX99" fmla="*/ 338747 w 834449"/>
              <a:gd name="connsiteY99" fmla="*/ 530472 h 715242"/>
              <a:gd name="connsiteX100" fmla="*/ 299011 w 834449"/>
              <a:gd name="connsiteY100" fmla="*/ 496696 h 715242"/>
              <a:gd name="connsiteX101" fmla="*/ 299011 w 834449"/>
              <a:gd name="connsiteY101" fmla="*/ 478815 h 715242"/>
              <a:gd name="connsiteX102" fmla="*/ 338747 w 834449"/>
              <a:gd name="connsiteY102" fmla="*/ 493716 h 715242"/>
              <a:gd name="connsiteX103" fmla="*/ 338747 w 834449"/>
              <a:gd name="connsiteY103" fmla="*/ 530472 h 715242"/>
              <a:gd name="connsiteX104" fmla="*/ 457954 w 834449"/>
              <a:gd name="connsiteY104" fmla="*/ 252322 h 715242"/>
              <a:gd name="connsiteX105" fmla="*/ 457954 w 834449"/>
              <a:gd name="connsiteY105" fmla="*/ 216560 h 715242"/>
              <a:gd name="connsiteX106" fmla="*/ 497690 w 834449"/>
              <a:gd name="connsiteY106" fmla="*/ 200665 h 715242"/>
              <a:gd name="connsiteX107" fmla="*/ 497690 w 834449"/>
              <a:gd name="connsiteY107" fmla="*/ 218546 h 715242"/>
              <a:gd name="connsiteX108" fmla="*/ 457954 w 834449"/>
              <a:gd name="connsiteY108" fmla="*/ 252322 h 715242"/>
              <a:gd name="connsiteX109" fmla="*/ 378483 w 834449"/>
              <a:gd name="connsiteY109" fmla="*/ 271196 h 715242"/>
              <a:gd name="connsiteX110" fmla="*/ 378483 w 834449"/>
              <a:gd name="connsiteY110" fmla="*/ 232454 h 715242"/>
              <a:gd name="connsiteX111" fmla="*/ 418218 w 834449"/>
              <a:gd name="connsiteY111" fmla="*/ 226494 h 715242"/>
              <a:gd name="connsiteX112" fmla="*/ 418218 w 834449"/>
              <a:gd name="connsiteY112" fmla="*/ 264242 h 715242"/>
              <a:gd name="connsiteX113" fmla="*/ 378483 w 834449"/>
              <a:gd name="connsiteY113" fmla="*/ 271196 h 715242"/>
              <a:gd name="connsiteX114" fmla="*/ 299011 w 834449"/>
              <a:gd name="connsiteY114" fmla="*/ 278150 h 715242"/>
              <a:gd name="connsiteX115" fmla="*/ 299011 w 834449"/>
              <a:gd name="connsiteY115" fmla="*/ 238414 h 715242"/>
              <a:gd name="connsiteX116" fmla="*/ 338747 w 834449"/>
              <a:gd name="connsiteY116" fmla="*/ 236427 h 715242"/>
              <a:gd name="connsiteX117" fmla="*/ 338747 w 834449"/>
              <a:gd name="connsiteY117" fmla="*/ 276163 h 715242"/>
              <a:gd name="connsiteX118" fmla="*/ 299011 w 834449"/>
              <a:gd name="connsiteY118" fmla="*/ 278150 h 715242"/>
              <a:gd name="connsiteX119" fmla="*/ 219540 w 834449"/>
              <a:gd name="connsiteY119" fmla="*/ 276163 h 715242"/>
              <a:gd name="connsiteX120" fmla="*/ 219540 w 834449"/>
              <a:gd name="connsiteY120" fmla="*/ 236427 h 715242"/>
              <a:gd name="connsiteX121" fmla="*/ 259276 w 834449"/>
              <a:gd name="connsiteY121" fmla="*/ 238414 h 715242"/>
              <a:gd name="connsiteX122" fmla="*/ 259276 w 834449"/>
              <a:gd name="connsiteY122" fmla="*/ 278150 h 715242"/>
              <a:gd name="connsiteX123" fmla="*/ 219540 w 834449"/>
              <a:gd name="connsiteY123" fmla="*/ 276163 h 715242"/>
              <a:gd name="connsiteX124" fmla="*/ 736104 w 834449"/>
              <a:gd name="connsiteY124" fmla="*/ 397357 h 715242"/>
              <a:gd name="connsiteX125" fmla="*/ 517558 w 834449"/>
              <a:gd name="connsiteY125" fmla="*/ 456961 h 715242"/>
              <a:gd name="connsiteX126" fmla="*/ 299011 w 834449"/>
              <a:gd name="connsiteY126" fmla="*/ 397357 h 715242"/>
              <a:gd name="connsiteX127" fmla="*/ 517558 w 834449"/>
              <a:gd name="connsiteY127" fmla="*/ 337754 h 715242"/>
              <a:gd name="connsiteX128" fmla="*/ 736104 w 834449"/>
              <a:gd name="connsiteY128" fmla="*/ 397357 h 715242"/>
              <a:gd name="connsiteX129" fmla="*/ 795708 w 834449"/>
              <a:gd name="connsiteY129" fmla="*/ 427159 h 715242"/>
              <a:gd name="connsiteX130" fmla="*/ 795708 w 834449"/>
              <a:gd name="connsiteY130" fmla="*/ 397357 h 715242"/>
              <a:gd name="connsiteX131" fmla="*/ 687428 w 834449"/>
              <a:gd name="connsiteY131" fmla="*/ 298018 h 715242"/>
              <a:gd name="connsiteX132" fmla="*/ 595042 w 834449"/>
              <a:gd name="connsiteY132" fmla="*/ 282124 h 715242"/>
              <a:gd name="connsiteX133" fmla="*/ 596036 w 834449"/>
              <a:gd name="connsiteY133" fmla="*/ 268216 h 715242"/>
              <a:gd name="connsiteX134" fmla="*/ 556300 w 834449"/>
              <a:gd name="connsiteY134" fmla="*/ 198679 h 715242"/>
              <a:gd name="connsiteX135" fmla="*/ 556300 w 834449"/>
              <a:gd name="connsiteY135" fmla="*/ 119207 h 715242"/>
              <a:gd name="connsiteX136" fmla="*/ 448020 w 834449"/>
              <a:gd name="connsiteY136" fmla="*/ 19868 h 715242"/>
              <a:gd name="connsiteX137" fmla="*/ 278150 w 834449"/>
              <a:gd name="connsiteY137" fmla="*/ 0 h 715242"/>
              <a:gd name="connsiteX138" fmla="*/ 0 w 834449"/>
              <a:gd name="connsiteY138" fmla="*/ 119207 h 715242"/>
              <a:gd name="connsiteX139" fmla="*/ 0 w 834449"/>
              <a:gd name="connsiteY139" fmla="*/ 218546 h 715242"/>
              <a:gd name="connsiteX140" fmla="*/ 39736 w 834449"/>
              <a:gd name="connsiteY140" fmla="*/ 288084 h 715242"/>
              <a:gd name="connsiteX141" fmla="*/ 39736 w 834449"/>
              <a:gd name="connsiteY141" fmla="*/ 306958 h 715242"/>
              <a:gd name="connsiteX142" fmla="*/ 0 w 834449"/>
              <a:gd name="connsiteY142" fmla="*/ 377489 h 715242"/>
              <a:gd name="connsiteX143" fmla="*/ 0 w 834449"/>
              <a:gd name="connsiteY143" fmla="*/ 476829 h 715242"/>
              <a:gd name="connsiteX144" fmla="*/ 108280 w 834449"/>
              <a:gd name="connsiteY144" fmla="*/ 576168 h 715242"/>
              <a:gd name="connsiteX145" fmla="*/ 278150 w 834449"/>
              <a:gd name="connsiteY145" fmla="*/ 596036 h 715242"/>
              <a:gd name="connsiteX146" fmla="*/ 386430 w 834449"/>
              <a:gd name="connsiteY146" fmla="*/ 695375 h 715242"/>
              <a:gd name="connsiteX147" fmla="*/ 556300 w 834449"/>
              <a:gd name="connsiteY147" fmla="*/ 715243 h 715242"/>
              <a:gd name="connsiteX148" fmla="*/ 834450 w 834449"/>
              <a:gd name="connsiteY148" fmla="*/ 596036 h 715242"/>
              <a:gd name="connsiteX149" fmla="*/ 834450 w 834449"/>
              <a:gd name="connsiteY149" fmla="*/ 496696 h 715242"/>
              <a:gd name="connsiteX150" fmla="*/ 795708 w 834449"/>
              <a:gd name="connsiteY150" fmla="*/ 427159 h 71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834449" h="715242">
                <a:moveTo>
                  <a:pt x="775840" y="596036"/>
                </a:moveTo>
                <a:cubicBezTo>
                  <a:pt x="775840" y="608950"/>
                  <a:pt x="760939" y="620870"/>
                  <a:pt x="736104" y="629811"/>
                </a:cubicBezTo>
                <a:lnTo>
                  <a:pt x="736104" y="594049"/>
                </a:lnTo>
                <a:cubicBezTo>
                  <a:pt x="750012" y="590075"/>
                  <a:pt x="763919" y="584115"/>
                  <a:pt x="775840" y="578155"/>
                </a:cubicBezTo>
                <a:lnTo>
                  <a:pt x="775840" y="596036"/>
                </a:lnTo>
                <a:close/>
                <a:moveTo>
                  <a:pt x="696368" y="530472"/>
                </a:moveTo>
                <a:lnTo>
                  <a:pt x="696368" y="494710"/>
                </a:lnTo>
                <a:cubicBezTo>
                  <a:pt x="710276" y="490736"/>
                  <a:pt x="724183" y="484776"/>
                  <a:pt x="736104" y="478815"/>
                </a:cubicBezTo>
                <a:lnTo>
                  <a:pt x="736104" y="496696"/>
                </a:lnTo>
                <a:cubicBezTo>
                  <a:pt x="736104" y="509610"/>
                  <a:pt x="721203" y="521531"/>
                  <a:pt x="696368" y="530472"/>
                </a:cubicBezTo>
                <a:close/>
                <a:moveTo>
                  <a:pt x="696368" y="641732"/>
                </a:moveTo>
                <a:cubicBezTo>
                  <a:pt x="684448" y="644712"/>
                  <a:pt x="670540" y="646699"/>
                  <a:pt x="656633" y="648686"/>
                </a:cubicBezTo>
                <a:lnTo>
                  <a:pt x="656633" y="609943"/>
                </a:lnTo>
                <a:cubicBezTo>
                  <a:pt x="669547" y="607956"/>
                  <a:pt x="683454" y="605970"/>
                  <a:pt x="696368" y="603983"/>
                </a:cubicBezTo>
                <a:lnTo>
                  <a:pt x="696368" y="641732"/>
                </a:lnTo>
                <a:close/>
                <a:moveTo>
                  <a:pt x="616897" y="510604"/>
                </a:moveTo>
                <a:cubicBezTo>
                  <a:pt x="629811" y="508617"/>
                  <a:pt x="643718" y="506630"/>
                  <a:pt x="656633" y="504644"/>
                </a:cubicBezTo>
                <a:lnTo>
                  <a:pt x="656633" y="542392"/>
                </a:lnTo>
                <a:cubicBezTo>
                  <a:pt x="644712" y="545373"/>
                  <a:pt x="630804" y="547359"/>
                  <a:pt x="616897" y="549346"/>
                </a:cubicBezTo>
                <a:lnTo>
                  <a:pt x="616897" y="510604"/>
                </a:lnTo>
                <a:close/>
                <a:moveTo>
                  <a:pt x="616897" y="653652"/>
                </a:moveTo>
                <a:cubicBezTo>
                  <a:pt x="603983" y="654646"/>
                  <a:pt x="591069" y="655639"/>
                  <a:pt x="577161" y="655639"/>
                </a:cubicBezTo>
                <a:lnTo>
                  <a:pt x="577161" y="615904"/>
                </a:lnTo>
                <a:cubicBezTo>
                  <a:pt x="589082" y="615904"/>
                  <a:pt x="602989" y="614910"/>
                  <a:pt x="616897" y="613917"/>
                </a:cubicBezTo>
                <a:lnTo>
                  <a:pt x="616897" y="653652"/>
                </a:lnTo>
                <a:close/>
                <a:moveTo>
                  <a:pt x="537425" y="556300"/>
                </a:moveTo>
                <a:lnTo>
                  <a:pt x="537425" y="516564"/>
                </a:lnTo>
                <a:cubicBezTo>
                  <a:pt x="549346" y="516564"/>
                  <a:pt x="563254" y="515571"/>
                  <a:pt x="577161" y="514577"/>
                </a:cubicBezTo>
                <a:lnTo>
                  <a:pt x="577161" y="554313"/>
                </a:lnTo>
                <a:cubicBezTo>
                  <a:pt x="564247" y="555307"/>
                  <a:pt x="551333" y="555307"/>
                  <a:pt x="537425" y="556300"/>
                </a:cubicBezTo>
                <a:close/>
                <a:moveTo>
                  <a:pt x="537425" y="655639"/>
                </a:moveTo>
                <a:cubicBezTo>
                  <a:pt x="523518" y="655639"/>
                  <a:pt x="510604" y="654646"/>
                  <a:pt x="497690" y="653652"/>
                </a:cubicBezTo>
                <a:lnTo>
                  <a:pt x="497690" y="615904"/>
                </a:lnTo>
                <a:cubicBezTo>
                  <a:pt x="504644" y="615904"/>
                  <a:pt x="510604" y="615904"/>
                  <a:pt x="517558" y="615904"/>
                </a:cubicBezTo>
                <a:cubicBezTo>
                  <a:pt x="523518" y="615904"/>
                  <a:pt x="530472" y="615904"/>
                  <a:pt x="537425" y="615904"/>
                </a:cubicBezTo>
                <a:lnTo>
                  <a:pt x="537425" y="655639"/>
                </a:lnTo>
                <a:close/>
                <a:moveTo>
                  <a:pt x="457954" y="514577"/>
                </a:moveTo>
                <a:cubicBezTo>
                  <a:pt x="470868" y="515571"/>
                  <a:pt x="483782" y="516564"/>
                  <a:pt x="497690" y="516564"/>
                </a:cubicBezTo>
                <a:lnTo>
                  <a:pt x="497690" y="556300"/>
                </a:lnTo>
                <a:cubicBezTo>
                  <a:pt x="483782" y="556300"/>
                  <a:pt x="470868" y="555307"/>
                  <a:pt x="457954" y="554313"/>
                </a:cubicBezTo>
                <a:lnTo>
                  <a:pt x="457954" y="514577"/>
                </a:lnTo>
                <a:close/>
                <a:moveTo>
                  <a:pt x="457954" y="648686"/>
                </a:moveTo>
                <a:cubicBezTo>
                  <a:pt x="444047" y="646699"/>
                  <a:pt x="430139" y="644712"/>
                  <a:pt x="418218" y="641732"/>
                </a:cubicBezTo>
                <a:lnTo>
                  <a:pt x="418218" y="609943"/>
                </a:lnTo>
                <a:cubicBezTo>
                  <a:pt x="431132" y="611930"/>
                  <a:pt x="444047" y="612923"/>
                  <a:pt x="457954" y="613917"/>
                </a:cubicBezTo>
                <a:lnTo>
                  <a:pt x="457954" y="648686"/>
                </a:lnTo>
                <a:close/>
                <a:moveTo>
                  <a:pt x="378483" y="542392"/>
                </a:moveTo>
                <a:lnTo>
                  <a:pt x="378483" y="503650"/>
                </a:lnTo>
                <a:cubicBezTo>
                  <a:pt x="391397" y="505637"/>
                  <a:pt x="404311" y="508617"/>
                  <a:pt x="418218" y="509610"/>
                </a:cubicBezTo>
                <a:lnTo>
                  <a:pt x="418218" y="549346"/>
                </a:lnTo>
                <a:cubicBezTo>
                  <a:pt x="404311" y="547359"/>
                  <a:pt x="390403" y="545373"/>
                  <a:pt x="378483" y="542392"/>
                </a:cubicBezTo>
                <a:close/>
                <a:moveTo>
                  <a:pt x="378483" y="629811"/>
                </a:moveTo>
                <a:cubicBezTo>
                  <a:pt x="353648" y="619877"/>
                  <a:pt x="338747" y="607956"/>
                  <a:pt x="338747" y="596036"/>
                </a:cubicBezTo>
                <a:lnTo>
                  <a:pt x="338747" y="594049"/>
                </a:lnTo>
                <a:cubicBezTo>
                  <a:pt x="338747" y="594049"/>
                  <a:pt x="338747" y="594049"/>
                  <a:pt x="339740" y="594049"/>
                </a:cubicBezTo>
                <a:cubicBezTo>
                  <a:pt x="342721" y="595042"/>
                  <a:pt x="344707" y="596036"/>
                  <a:pt x="347687" y="596036"/>
                </a:cubicBezTo>
                <a:cubicBezTo>
                  <a:pt x="357621" y="599016"/>
                  <a:pt x="367555" y="601003"/>
                  <a:pt x="378483" y="602989"/>
                </a:cubicBezTo>
                <a:lnTo>
                  <a:pt x="378483" y="629811"/>
                </a:lnTo>
                <a:close/>
                <a:moveTo>
                  <a:pt x="219540" y="494710"/>
                </a:moveTo>
                <a:cubicBezTo>
                  <a:pt x="226494" y="494710"/>
                  <a:pt x="232454" y="495703"/>
                  <a:pt x="239408" y="495703"/>
                </a:cubicBezTo>
                <a:lnTo>
                  <a:pt x="239408" y="496696"/>
                </a:lnTo>
                <a:cubicBezTo>
                  <a:pt x="239408" y="510604"/>
                  <a:pt x="242388" y="524511"/>
                  <a:pt x="249342" y="535439"/>
                </a:cubicBezTo>
                <a:cubicBezTo>
                  <a:pt x="239408" y="535439"/>
                  <a:pt x="229474" y="534445"/>
                  <a:pt x="219540" y="533452"/>
                </a:cubicBezTo>
                <a:lnTo>
                  <a:pt x="219540" y="494710"/>
                </a:lnTo>
                <a:close/>
                <a:moveTo>
                  <a:pt x="179804" y="375502"/>
                </a:moveTo>
                <a:cubicBezTo>
                  <a:pt x="192718" y="377489"/>
                  <a:pt x="205632" y="380469"/>
                  <a:pt x="219540" y="381463"/>
                </a:cubicBezTo>
                <a:lnTo>
                  <a:pt x="219540" y="421199"/>
                </a:lnTo>
                <a:cubicBezTo>
                  <a:pt x="205632" y="419212"/>
                  <a:pt x="191725" y="417225"/>
                  <a:pt x="179804" y="414245"/>
                </a:cubicBezTo>
                <a:lnTo>
                  <a:pt x="179804" y="375502"/>
                </a:lnTo>
                <a:close/>
                <a:moveTo>
                  <a:pt x="179804" y="529478"/>
                </a:moveTo>
                <a:cubicBezTo>
                  <a:pt x="165897" y="527492"/>
                  <a:pt x="151989" y="525505"/>
                  <a:pt x="140068" y="522525"/>
                </a:cubicBezTo>
                <a:lnTo>
                  <a:pt x="140068" y="483782"/>
                </a:lnTo>
                <a:cubicBezTo>
                  <a:pt x="152982" y="485769"/>
                  <a:pt x="165897" y="488749"/>
                  <a:pt x="179804" y="489743"/>
                </a:cubicBezTo>
                <a:lnTo>
                  <a:pt x="179804" y="529478"/>
                </a:lnTo>
                <a:close/>
                <a:moveTo>
                  <a:pt x="100333" y="367555"/>
                </a:moveTo>
                <a:lnTo>
                  <a:pt x="100333" y="349674"/>
                </a:lnTo>
                <a:cubicBezTo>
                  <a:pt x="112253" y="355635"/>
                  <a:pt x="125167" y="360602"/>
                  <a:pt x="140068" y="364575"/>
                </a:cubicBezTo>
                <a:lnTo>
                  <a:pt x="140068" y="401331"/>
                </a:lnTo>
                <a:cubicBezTo>
                  <a:pt x="115234" y="392390"/>
                  <a:pt x="100333" y="380469"/>
                  <a:pt x="100333" y="367555"/>
                </a:cubicBezTo>
                <a:close/>
                <a:moveTo>
                  <a:pt x="100333" y="510604"/>
                </a:moveTo>
                <a:cubicBezTo>
                  <a:pt x="75498" y="500670"/>
                  <a:pt x="60597" y="488749"/>
                  <a:pt x="60597" y="476829"/>
                </a:cubicBezTo>
                <a:lnTo>
                  <a:pt x="60597" y="458947"/>
                </a:lnTo>
                <a:cubicBezTo>
                  <a:pt x="72518" y="464908"/>
                  <a:pt x="85432" y="469875"/>
                  <a:pt x="100333" y="473848"/>
                </a:cubicBezTo>
                <a:lnTo>
                  <a:pt x="100333" y="510604"/>
                </a:lnTo>
                <a:close/>
                <a:moveTo>
                  <a:pt x="60597" y="200665"/>
                </a:moveTo>
                <a:cubicBezTo>
                  <a:pt x="72518" y="206626"/>
                  <a:pt x="85432" y="211593"/>
                  <a:pt x="100333" y="215566"/>
                </a:cubicBezTo>
                <a:lnTo>
                  <a:pt x="100333" y="252322"/>
                </a:lnTo>
                <a:cubicBezTo>
                  <a:pt x="75498" y="242388"/>
                  <a:pt x="60597" y="230467"/>
                  <a:pt x="60597" y="218546"/>
                </a:cubicBezTo>
                <a:lnTo>
                  <a:pt x="60597" y="200665"/>
                </a:lnTo>
                <a:close/>
                <a:moveTo>
                  <a:pt x="179804" y="232454"/>
                </a:moveTo>
                <a:lnTo>
                  <a:pt x="179804" y="272190"/>
                </a:lnTo>
                <a:cubicBezTo>
                  <a:pt x="165897" y="270203"/>
                  <a:pt x="151989" y="268216"/>
                  <a:pt x="140068" y="265236"/>
                </a:cubicBezTo>
                <a:lnTo>
                  <a:pt x="140068" y="226494"/>
                </a:lnTo>
                <a:cubicBezTo>
                  <a:pt x="152982" y="228480"/>
                  <a:pt x="165897" y="230467"/>
                  <a:pt x="179804" y="232454"/>
                </a:cubicBezTo>
                <a:close/>
                <a:moveTo>
                  <a:pt x="279143" y="59604"/>
                </a:moveTo>
                <a:cubicBezTo>
                  <a:pt x="400337" y="59604"/>
                  <a:pt x="497690" y="86425"/>
                  <a:pt x="497690" y="119207"/>
                </a:cubicBezTo>
                <a:cubicBezTo>
                  <a:pt x="497690" y="151989"/>
                  <a:pt x="400337" y="178811"/>
                  <a:pt x="279143" y="178811"/>
                </a:cubicBezTo>
                <a:cubicBezTo>
                  <a:pt x="157949" y="178811"/>
                  <a:pt x="60597" y="151989"/>
                  <a:pt x="60597" y="119207"/>
                </a:cubicBezTo>
                <a:cubicBezTo>
                  <a:pt x="60597" y="86425"/>
                  <a:pt x="157949" y="59604"/>
                  <a:pt x="279143" y="59604"/>
                </a:cubicBezTo>
                <a:close/>
                <a:moveTo>
                  <a:pt x="338747" y="530472"/>
                </a:moveTo>
                <a:cubicBezTo>
                  <a:pt x="313912" y="520538"/>
                  <a:pt x="299011" y="508617"/>
                  <a:pt x="299011" y="496696"/>
                </a:cubicBezTo>
                <a:lnTo>
                  <a:pt x="299011" y="478815"/>
                </a:lnTo>
                <a:cubicBezTo>
                  <a:pt x="310932" y="484776"/>
                  <a:pt x="323846" y="489743"/>
                  <a:pt x="338747" y="493716"/>
                </a:cubicBezTo>
                <a:lnTo>
                  <a:pt x="338747" y="530472"/>
                </a:lnTo>
                <a:close/>
                <a:moveTo>
                  <a:pt x="457954" y="252322"/>
                </a:moveTo>
                <a:lnTo>
                  <a:pt x="457954" y="216560"/>
                </a:lnTo>
                <a:cubicBezTo>
                  <a:pt x="471862" y="212586"/>
                  <a:pt x="485769" y="206626"/>
                  <a:pt x="497690" y="200665"/>
                </a:cubicBezTo>
                <a:lnTo>
                  <a:pt x="497690" y="218546"/>
                </a:lnTo>
                <a:cubicBezTo>
                  <a:pt x="497690" y="231461"/>
                  <a:pt x="482789" y="243381"/>
                  <a:pt x="457954" y="252322"/>
                </a:cubicBezTo>
                <a:close/>
                <a:moveTo>
                  <a:pt x="378483" y="271196"/>
                </a:moveTo>
                <a:lnTo>
                  <a:pt x="378483" y="232454"/>
                </a:lnTo>
                <a:cubicBezTo>
                  <a:pt x="391397" y="230467"/>
                  <a:pt x="405304" y="228480"/>
                  <a:pt x="418218" y="226494"/>
                </a:cubicBezTo>
                <a:lnTo>
                  <a:pt x="418218" y="264242"/>
                </a:lnTo>
                <a:cubicBezTo>
                  <a:pt x="406298" y="267223"/>
                  <a:pt x="392390" y="269209"/>
                  <a:pt x="378483" y="271196"/>
                </a:cubicBezTo>
                <a:close/>
                <a:moveTo>
                  <a:pt x="299011" y="278150"/>
                </a:moveTo>
                <a:lnTo>
                  <a:pt x="299011" y="238414"/>
                </a:lnTo>
                <a:cubicBezTo>
                  <a:pt x="310932" y="238414"/>
                  <a:pt x="324839" y="237421"/>
                  <a:pt x="338747" y="236427"/>
                </a:cubicBezTo>
                <a:lnTo>
                  <a:pt x="338747" y="276163"/>
                </a:lnTo>
                <a:cubicBezTo>
                  <a:pt x="325833" y="277157"/>
                  <a:pt x="312919" y="277157"/>
                  <a:pt x="299011" y="278150"/>
                </a:cubicBezTo>
                <a:close/>
                <a:moveTo>
                  <a:pt x="219540" y="276163"/>
                </a:moveTo>
                <a:lnTo>
                  <a:pt x="219540" y="236427"/>
                </a:lnTo>
                <a:cubicBezTo>
                  <a:pt x="232454" y="237421"/>
                  <a:pt x="245368" y="238414"/>
                  <a:pt x="259276" y="238414"/>
                </a:cubicBezTo>
                <a:lnTo>
                  <a:pt x="259276" y="278150"/>
                </a:lnTo>
                <a:cubicBezTo>
                  <a:pt x="245368" y="277157"/>
                  <a:pt x="232454" y="277157"/>
                  <a:pt x="219540" y="276163"/>
                </a:cubicBezTo>
                <a:close/>
                <a:moveTo>
                  <a:pt x="736104" y="397357"/>
                </a:moveTo>
                <a:cubicBezTo>
                  <a:pt x="736104" y="430139"/>
                  <a:pt x="638752" y="456961"/>
                  <a:pt x="517558" y="456961"/>
                </a:cubicBezTo>
                <a:cubicBezTo>
                  <a:pt x="396364" y="456961"/>
                  <a:pt x="299011" y="430139"/>
                  <a:pt x="299011" y="397357"/>
                </a:cubicBezTo>
                <a:cubicBezTo>
                  <a:pt x="299011" y="364575"/>
                  <a:pt x="396364" y="337754"/>
                  <a:pt x="517558" y="337754"/>
                </a:cubicBezTo>
                <a:cubicBezTo>
                  <a:pt x="638752" y="337754"/>
                  <a:pt x="736104" y="364575"/>
                  <a:pt x="736104" y="397357"/>
                </a:cubicBezTo>
                <a:close/>
                <a:moveTo>
                  <a:pt x="795708" y="427159"/>
                </a:moveTo>
                <a:lnTo>
                  <a:pt x="795708" y="397357"/>
                </a:lnTo>
                <a:cubicBezTo>
                  <a:pt x="795708" y="350668"/>
                  <a:pt x="758952" y="316892"/>
                  <a:pt x="687428" y="298018"/>
                </a:cubicBezTo>
                <a:cubicBezTo>
                  <a:pt x="660606" y="291064"/>
                  <a:pt x="629811" y="285104"/>
                  <a:pt x="595042" y="282124"/>
                </a:cubicBezTo>
                <a:cubicBezTo>
                  <a:pt x="596036" y="278150"/>
                  <a:pt x="596036" y="273183"/>
                  <a:pt x="596036" y="268216"/>
                </a:cubicBezTo>
                <a:cubicBezTo>
                  <a:pt x="596036" y="240401"/>
                  <a:pt x="583122" y="216560"/>
                  <a:pt x="556300" y="198679"/>
                </a:cubicBezTo>
                <a:lnTo>
                  <a:pt x="556300" y="119207"/>
                </a:lnTo>
                <a:cubicBezTo>
                  <a:pt x="556300" y="72518"/>
                  <a:pt x="519544" y="38742"/>
                  <a:pt x="448020" y="19868"/>
                </a:cubicBezTo>
                <a:cubicBezTo>
                  <a:pt x="401331" y="6954"/>
                  <a:pt x="341727" y="0"/>
                  <a:pt x="278150" y="0"/>
                </a:cubicBezTo>
                <a:cubicBezTo>
                  <a:pt x="194705" y="0"/>
                  <a:pt x="0" y="11921"/>
                  <a:pt x="0" y="119207"/>
                </a:cubicBezTo>
                <a:lnTo>
                  <a:pt x="0" y="218546"/>
                </a:lnTo>
                <a:cubicBezTo>
                  <a:pt x="0" y="246361"/>
                  <a:pt x="12914" y="270203"/>
                  <a:pt x="39736" y="288084"/>
                </a:cubicBezTo>
                <a:lnTo>
                  <a:pt x="39736" y="306958"/>
                </a:lnTo>
                <a:cubicBezTo>
                  <a:pt x="15894" y="323846"/>
                  <a:pt x="0" y="346694"/>
                  <a:pt x="0" y="377489"/>
                </a:cubicBezTo>
                <a:lnTo>
                  <a:pt x="0" y="476829"/>
                </a:lnTo>
                <a:cubicBezTo>
                  <a:pt x="0" y="523518"/>
                  <a:pt x="36756" y="557293"/>
                  <a:pt x="108280" y="576168"/>
                </a:cubicBezTo>
                <a:cubicBezTo>
                  <a:pt x="154969" y="589082"/>
                  <a:pt x="214573" y="596036"/>
                  <a:pt x="278150" y="596036"/>
                </a:cubicBezTo>
                <a:cubicBezTo>
                  <a:pt x="278150" y="642725"/>
                  <a:pt x="314905" y="676500"/>
                  <a:pt x="386430" y="695375"/>
                </a:cubicBezTo>
                <a:cubicBezTo>
                  <a:pt x="433119" y="708289"/>
                  <a:pt x="492723" y="715243"/>
                  <a:pt x="556300" y="715243"/>
                </a:cubicBezTo>
                <a:cubicBezTo>
                  <a:pt x="639745" y="715243"/>
                  <a:pt x="834450" y="703322"/>
                  <a:pt x="834450" y="596036"/>
                </a:cubicBezTo>
                <a:lnTo>
                  <a:pt x="834450" y="496696"/>
                </a:lnTo>
                <a:cubicBezTo>
                  <a:pt x="835443" y="468881"/>
                  <a:pt x="822529" y="445040"/>
                  <a:pt x="795708" y="427159"/>
                </a:cubicBezTo>
                <a:close/>
              </a:path>
            </a:pathLst>
          </a:custGeom>
          <a:solidFill>
            <a:schemeClr val="bg1"/>
          </a:solidFill>
          <a:ln w="9922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4" name="Picture 43" descr="A yellow stars in a circle&#10;&#10;Description automatically generated">
            <a:extLst>
              <a:ext uri="{FF2B5EF4-FFF2-40B4-BE49-F238E27FC236}">
                <a16:creationId xmlns:a16="http://schemas.microsoft.com/office/drawing/2014/main" id="{2D13C28F-BA88-D0E7-D14E-D02BB5BB9EE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6903" y="3150033"/>
            <a:ext cx="1723259" cy="1078471"/>
          </a:xfrm>
          <a:prstGeom prst="rect">
            <a:avLst/>
          </a:prstGeom>
        </p:spPr>
      </p:pic>
      <p:sp>
        <p:nvSpPr>
          <p:cNvPr id="45" name="TextBox 47">
            <a:extLst>
              <a:ext uri="{FF2B5EF4-FFF2-40B4-BE49-F238E27FC236}">
                <a16:creationId xmlns:a16="http://schemas.microsoft.com/office/drawing/2014/main" id="{A06FF61C-69BD-DAF6-E336-E2CF113C1EE8}"/>
              </a:ext>
            </a:extLst>
          </p:cNvPr>
          <p:cNvSpPr txBox="1"/>
          <p:nvPr/>
        </p:nvSpPr>
        <p:spPr>
          <a:xfrm>
            <a:off x="7980027" y="4569258"/>
            <a:ext cx="3388783" cy="138499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 Funding: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not enough,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hard to apply for/get..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F5303F-FF90-1B5C-2E8E-5AE2D38391F7}"/>
              </a:ext>
            </a:extLst>
          </p:cNvPr>
          <p:cNvGrpSpPr/>
          <p:nvPr/>
        </p:nvGrpSpPr>
        <p:grpSpPr>
          <a:xfrm>
            <a:off x="5577712" y="4523416"/>
            <a:ext cx="602993" cy="903654"/>
            <a:chOff x="5552462" y="4680798"/>
            <a:chExt cx="684000" cy="1025052"/>
          </a:xfrm>
        </p:grpSpPr>
        <p:sp>
          <p:nvSpPr>
            <p:cNvPr id="48" name="Teardrop 47">
              <a:extLst>
                <a:ext uri="{FF2B5EF4-FFF2-40B4-BE49-F238E27FC236}">
                  <a16:creationId xmlns:a16="http://schemas.microsoft.com/office/drawing/2014/main" id="{9C3040E5-F635-0229-ED32-C313BBAF2775}"/>
                </a:ext>
              </a:extLst>
            </p:cNvPr>
            <p:cNvSpPr/>
            <p:nvPr/>
          </p:nvSpPr>
          <p:spPr>
            <a:xfrm rot="8127283">
              <a:off x="5603919" y="4680798"/>
              <a:ext cx="586673" cy="586673"/>
            </a:xfrm>
            <a:prstGeom prst="teardrop">
              <a:avLst>
                <a:gd name="adj" fmla="val 129504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395D234-638D-FBB9-48C2-958F2B6361D7}"/>
                </a:ext>
              </a:extLst>
            </p:cNvPr>
            <p:cNvSpPr/>
            <p:nvPr/>
          </p:nvSpPr>
          <p:spPr>
            <a:xfrm>
              <a:off x="5790352" y="4835649"/>
              <a:ext cx="216000" cy="216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994A3A7-17ED-4DC2-4DB1-7FC454F4173B}"/>
                </a:ext>
              </a:extLst>
            </p:cNvPr>
            <p:cNvSpPr/>
            <p:nvPr/>
          </p:nvSpPr>
          <p:spPr>
            <a:xfrm>
              <a:off x="5552462" y="5489850"/>
              <a:ext cx="684000" cy="216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Box 47">
            <a:extLst>
              <a:ext uri="{FF2B5EF4-FFF2-40B4-BE49-F238E27FC236}">
                <a16:creationId xmlns:a16="http://schemas.microsoft.com/office/drawing/2014/main" id="{C974DA11-D1AF-80BA-E237-612FDE087D1E}"/>
              </a:ext>
            </a:extLst>
          </p:cNvPr>
          <p:cNvSpPr txBox="1"/>
          <p:nvPr/>
        </p:nvSpPr>
        <p:spPr>
          <a:xfrm>
            <a:off x="816648" y="4569258"/>
            <a:ext cx="5064141" cy="181588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EU-27 Mapping: 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public and private 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financing schemes for 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building decarbonization</a:t>
            </a:r>
          </a:p>
        </p:txBody>
      </p:sp>
      <p:pic>
        <p:nvPicPr>
          <p:cNvPr id="2058" name="Picture 10" descr="CoolLIFE | e-think">
            <a:extLst>
              <a:ext uri="{FF2B5EF4-FFF2-40B4-BE49-F238E27FC236}">
                <a16:creationId xmlns:a16="http://schemas.microsoft.com/office/drawing/2014/main" id="{226D6B5F-64DE-170C-A14C-B47F08891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12" y="2418521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APHEA – Egec">
            <a:extLst>
              <a:ext uri="{FF2B5EF4-FFF2-40B4-BE49-F238E27FC236}">
                <a16:creationId xmlns:a16="http://schemas.microsoft.com/office/drawing/2014/main" id="{633947DE-1849-F6AE-A894-6F3C03D2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57" y="3665112"/>
            <a:ext cx="24252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47">
            <a:extLst>
              <a:ext uri="{FF2B5EF4-FFF2-40B4-BE49-F238E27FC236}">
                <a16:creationId xmlns:a16="http://schemas.microsoft.com/office/drawing/2014/main" id="{0D72B8EA-A683-0DC2-F84F-0AB0C756058E}"/>
              </a:ext>
            </a:extLst>
          </p:cNvPr>
          <p:cNvSpPr txBox="1"/>
          <p:nvPr/>
        </p:nvSpPr>
        <p:spPr>
          <a:xfrm>
            <a:off x="498834" y="1863565"/>
            <a:ext cx="1880284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Funded by:</a:t>
            </a:r>
          </a:p>
        </p:txBody>
      </p:sp>
    </p:spTree>
    <p:extLst>
      <p:ext uri="{BB962C8B-B14F-4D97-AF65-F5344CB8AC3E}">
        <p14:creationId xmlns:p14="http://schemas.microsoft.com/office/powerpoint/2010/main" val="280943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0" grpId="0"/>
      <p:bldP spid="45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6" y="1283322"/>
            <a:ext cx="3714367" cy="515357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19EDE-C654-481D-9FDE-180B3D1F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" y="1351601"/>
            <a:ext cx="35837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Mapping Overview</a:t>
            </a:r>
          </a:p>
        </p:txBody>
      </p:sp>
      <p:sp>
        <p:nvSpPr>
          <p:cNvPr id="1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57951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047" y="2554550"/>
            <a:ext cx="3060000" cy="840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EE256-D400-4821-BDDB-DCDA0D417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7" y="2852448"/>
            <a:ext cx="3044953" cy="325880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Almost </a:t>
            </a:r>
            <a:r>
              <a:rPr lang="en-US" sz="2000" b="1" dirty="0"/>
              <a:t>600 schemes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2/3 Public, 1/3 Private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Italy, Sweden and Slovakia more private than public schemes (bank fragmentation)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DHC, GeoDHC and Cooling were addressed the least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Budget Opacity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578831C-848E-EAE6-C2F5-ED6683B2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3" y="301810"/>
            <a:ext cx="1721482" cy="7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A0E292-AC1F-93AC-04A5-1560B91A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939" y="138458"/>
            <a:ext cx="7775403" cy="6660000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0609942-135F-2A32-0238-15DFDBADF284}"/>
              </a:ext>
            </a:extLst>
          </p:cNvPr>
          <p:cNvSpPr/>
          <p:nvPr/>
        </p:nvSpPr>
        <p:spPr>
          <a:xfrm>
            <a:off x="6396032" y="138458"/>
            <a:ext cx="329013" cy="666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3CB006A-0E3D-78EB-1FAD-B7989806FE2A}"/>
              </a:ext>
            </a:extLst>
          </p:cNvPr>
          <p:cNvSpPr/>
          <p:nvPr/>
        </p:nvSpPr>
        <p:spPr>
          <a:xfrm>
            <a:off x="10443498" y="136490"/>
            <a:ext cx="329013" cy="666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81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65A80A-9448-7CAC-44BF-A773A4C0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64" y="2264979"/>
            <a:ext cx="11682542" cy="3825423"/>
          </a:xfrm>
          <a:prstGeom prst="rect">
            <a:avLst/>
          </a:prstGeom>
        </p:spPr>
      </p:pic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Types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of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Instrument and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Sectors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E2242E3-3C47-482A-56D8-745C8D2C610B}"/>
              </a:ext>
            </a:extLst>
          </p:cNvPr>
          <p:cNvSpPr/>
          <p:nvPr/>
        </p:nvSpPr>
        <p:spPr>
          <a:xfrm>
            <a:off x="9366308" y="3649211"/>
            <a:ext cx="2574642" cy="5075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33EDFEE-7A13-CF9B-675E-31DAA27F72E7}"/>
              </a:ext>
            </a:extLst>
          </p:cNvPr>
          <p:cNvSpPr/>
          <p:nvPr/>
        </p:nvSpPr>
        <p:spPr>
          <a:xfrm>
            <a:off x="5146640" y="2547457"/>
            <a:ext cx="3800219" cy="8123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D042E6A4-D7DA-B07F-F939-55989EE7D3D7}"/>
              </a:ext>
            </a:extLst>
          </p:cNvPr>
          <p:cNvSpPr/>
          <p:nvPr/>
        </p:nvSpPr>
        <p:spPr>
          <a:xfrm>
            <a:off x="201333" y="2547457"/>
            <a:ext cx="4509085" cy="1642844"/>
          </a:xfrm>
          <a:prstGeom prst="roundRect">
            <a:avLst>
              <a:gd name="adj" fmla="val 1232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02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Instruments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for</a:t>
            </a:r>
            <a:b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</a:b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Building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Decarbonization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F8047-AB94-6BB2-B471-63FD2658E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19" y="1814841"/>
            <a:ext cx="11638714" cy="4531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892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RHC </a:t>
            </a:r>
            <a:r>
              <a:rPr lang="en-GB" sz="4400" b="1" dirty="0" err="1"/>
              <a:t>Accelator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0F04-DF71-A156-2EA4-2CF3CE30378F}"/>
              </a:ext>
            </a:extLst>
          </p:cNvPr>
          <p:cNvSpPr txBox="1"/>
          <p:nvPr/>
        </p:nvSpPr>
        <p:spPr>
          <a:xfrm>
            <a:off x="641820" y="1584016"/>
            <a:ext cx="10912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Repository of Funding Schemes: </a:t>
            </a:r>
            <a:r>
              <a:rPr lang="en-GB" sz="2200" dirty="0"/>
              <a:t>https://www.rhc-platform.org/about-us/rhc-accelerator/funding-scheme-catalogue/</a:t>
            </a:r>
          </a:p>
        </p:txBody>
      </p:sp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54617A63-71F9-EEDF-EEBB-A088E6A20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18F98E-96ED-78BA-6DAB-22D885FF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98" y="2374538"/>
            <a:ext cx="8385971" cy="42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928D2-426A-3555-2248-C66B963B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693CADB5-13B0-962F-2D46-08C44CDC5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B3FFBA7A-28B9-AF25-C88E-52FD0E5F8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AA7347D-80B0-F191-5A75-CCA84B472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66A488-3399-282C-5F68-244D3EA25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1AB32-8116-1A5A-E1FB-8F76DDD31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RHC </a:t>
            </a:r>
            <a:r>
              <a:rPr lang="en-GB" sz="4400" b="1" dirty="0" err="1"/>
              <a:t>Accelator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E9C3BA6-0428-DD7D-50F8-672FD579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C2E6E097-935C-B3BF-DAA6-E08370C5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29897-F6AD-AEB3-EB54-DE56DB346FBC}"/>
              </a:ext>
            </a:extLst>
          </p:cNvPr>
          <p:cNvSpPr txBox="1"/>
          <p:nvPr/>
        </p:nvSpPr>
        <p:spPr>
          <a:xfrm>
            <a:off x="641820" y="1584016"/>
            <a:ext cx="10912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Repository of Funding Schemes: </a:t>
            </a:r>
            <a:r>
              <a:rPr lang="en-GB" sz="2200" dirty="0"/>
              <a:t>https://www.rhc-platform.org/about-us/rhc-accelerator/funding-scheme-catalogue/</a:t>
            </a:r>
          </a:p>
        </p:txBody>
      </p:sp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1D648FC9-92F7-FD0A-7DD3-571091211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46867-9B77-AB29-B721-7E24DA349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98" y="2374538"/>
            <a:ext cx="8385971" cy="42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0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89A3AE-40B9-08F4-F4CE-B89AB559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762F828-2B5C-7601-AFC7-9F0D78282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DBACF55-FB61-1880-420A-E0C9108D0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CA5084A-C6E9-2EAC-A210-CA1AED2C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27824-6FAD-08AB-7ABE-21AD52AA2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EDE30-BB11-BD60-A237-EE45DFF03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RHC </a:t>
            </a:r>
            <a:r>
              <a:rPr lang="en-GB" sz="4400" b="1" dirty="0" err="1"/>
              <a:t>Accelator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7EC492C-E030-9557-0447-8784435C0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695BC27A-6041-F8ED-23D1-D5AF162D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55E74-7FD7-1302-540F-4B9449A61326}"/>
              </a:ext>
            </a:extLst>
          </p:cNvPr>
          <p:cNvSpPr txBox="1"/>
          <p:nvPr/>
        </p:nvSpPr>
        <p:spPr>
          <a:xfrm>
            <a:off x="641820" y="1584016"/>
            <a:ext cx="10912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Repository of Funding Schemes: </a:t>
            </a:r>
            <a:r>
              <a:rPr lang="en-GB" sz="2200" dirty="0"/>
              <a:t>https://www.rhc-platform.org/about-us/rhc-accelerator/funding-scheme-catalogue/</a:t>
            </a:r>
          </a:p>
        </p:txBody>
      </p:sp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4168518B-198E-4513-071F-38600F85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39F065-5810-DA2B-8DA9-BBF57773FA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350" b="5548"/>
          <a:stretch/>
        </p:blipFill>
        <p:spPr>
          <a:xfrm>
            <a:off x="892240" y="2353456"/>
            <a:ext cx="9264425" cy="42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0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-think">
      <a:dk1>
        <a:srgbClr val="0C3558"/>
      </a:dk1>
      <a:lt1>
        <a:sysClr val="window" lastClr="FFFFFF"/>
      </a:lt1>
      <a:dk2>
        <a:srgbClr val="262626"/>
      </a:dk2>
      <a:lt2>
        <a:srgbClr val="8BB5D8"/>
      </a:lt2>
      <a:accent1>
        <a:srgbClr val="326565"/>
      </a:accent1>
      <a:accent2>
        <a:srgbClr val="176AB0"/>
      </a:accent2>
      <a:accent3>
        <a:srgbClr val="80B3B3"/>
      </a:accent3>
      <a:accent4>
        <a:srgbClr val="8D192B"/>
      </a:accent4>
      <a:accent5>
        <a:srgbClr val="E89546"/>
      </a:accent5>
      <a:accent6>
        <a:srgbClr val="FFD400"/>
      </a:accent6>
      <a:hlink>
        <a:srgbClr val="8D192B"/>
      </a:hlink>
      <a:folHlink>
        <a:srgbClr val="DC143C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e-think">
      <a:dk1>
        <a:srgbClr val="0C3558"/>
      </a:dk1>
      <a:lt1>
        <a:sysClr val="window" lastClr="FFFFFF"/>
      </a:lt1>
      <a:dk2>
        <a:srgbClr val="262626"/>
      </a:dk2>
      <a:lt2>
        <a:srgbClr val="8BB5D8"/>
      </a:lt2>
      <a:accent1>
        <a:srgbClr val="326565"/>
      </a:accent1>
      <a:accent2>
        <a:srgbClr val="176AB0"/>
      </a:accent2>
      <a:accent3>
        <a:srgbClr val="80B3B3"/>
      </a:accent3>
      <a:accent4>
        <a:srgbClr val="8D192B"/>
      </a:accent4>
      <a:accent5>
        <a:srgbClr val="E89546"/>
      </a:accent5>
      <a:accent6>
        <a:srgbClr val="FFD400"/>
      </a:accent6>
      <a:hlink>
        <a:srgbClr val="8D192B"/>
      </a:hlink>
      <a:folHlink>
        <a:srgbClr val="DC1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e2426e5-3964-45be-a768-17b17c2c4dff" xsi:nil="true"/>
    <lcf76f155ced4ddcb4097134ff3c332f xmlns="9afee001-31c9-4e9a-b3e0-081a8a4dfeb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8D967E016FE14FA8C94CC7C8F6883D" ma:contentTypeVersion="17" ma:contentTypeDescription="Ein neues Dokument erstellen." ma:contentTypeScope="" ma:versionID="2fd1bea95520d2e67119d56cb176e223">
  <xsd:schema xmlns:xsd="http://www.w3.org/2001/XMLSchema" xmlns:xs="http://www.w3.org/2001/XMLSchema" xmlns:p="http://schemas.microsoft.com/office/2006/metadata/properties" xmlns:ns2="9afee001-31c9-4e9a-b3e0-081a8a4dfeb0" xmlns:ns3="ee2426e5-3964-45be-a768-17b17c2c4dff" targetNamespace="http://schemas.microsoft.com/office/2006/metadata/properties" ma:root="true" ma:fieldsID="fbfeedd4c656718d78719820baf8e1b0" ns2:_="" ns3:_="">
    <xsd:import namespace="9afee001-31c9-4e9a-b3e0-081a8a4dfeb0"/>
    <xsd:import namespace="ee2426e5-3964-45be-a768-17b17c2c4d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ee001-31c9-4e9a-b3e0-081a8a4dfe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6eb20c4f-c5c2-492b-9954-d638c64bfe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2426e5-3964-45be-a768-17b17c2c4df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8d97e62-b694-40cb-b4f2-64cc3608efeb}" ma:internalName="TaxCatchAll" ma:showField="CatchAllData" ma:web="ee2426e5-3964-45be-a768-17b17c2c4d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5DB00C-0C38-4593-B436-39ADD8D1A4B1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9afee001-31c9-4e9a-b3e0-081a8a4dfeb0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ee2426e5-3964-45be-a768-17b17c2c4dff"/>
  </ds:schemaRefs>
</ds:datastoreItem>
</file>

<file path=customXml/itemProps2.xml><?xml version="1.0" encoding="utf-8"?>
<ds:datastoreItem xmlns:ds="http://schemas.openxmlformats.org/officeDocument/2006/customXml" ds:itemID="{52E9D964-F1E6-4157-9E3E-26D2C009AD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1B3EB5-AF97-4491-A744-C0D092F3D2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fee001-31c9-4e9a-b3e0-081a8a4dfeb0"/>
    <ds:schemaRef ds:uri="ee2426e5-3964-45be-a768-17b17c2c4d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1301</Words>
  <Application>Microsoft Office PowerPoint</Application>
  <PresentationFormat>Widescreen</PresentationFormat>
  <Paragraphs>188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Open Sans SemiCondensed Light</vt:lpstr>
      <vt:lpstr>Roboto</vt:lpstr>
      <vt:lpstr>Times New Roman</vt:lpstr>
      <vt:lpstr>Wingdings</vt:lpstr>
      <vt:lpstr>Office Theme</vt:lpstr>
      <vt:lpstr>1_Office Theme</vt:lpstr>
      <vt:lpstr>EU-27 Financing Schemes for Decarbonising Buildings, H&amp;C</vt:lpstr>
      <vt:lpstr>Table of contents</vt:lpstr>
      <vt:lpstr>Financing as a main barrier</vt:lpstr>
      <vt:lpstr>Mapping Overview</vt:lpstr>
      <vt:lpstr>Types of Instrument and Sectors</vt:lpstr>
      <vt:lpstr>Financing Instruments for Building Decarbonization</vt:lpstr>
      <vt:lpstr>RHC Accelator</vt:lpstr>
      <vt:lpstr>RHC Accelator</vt:lpstr>
      <vt:lpstr>RHC Accelator</vt:lpstr>
      <vt:lpstr>RHC Accelator</vt:lpstr>
      <vt:lpstr>CoolLIFE</vt:lpstr>
      <vt:lpstr>CoolLIFE</vt:lpstr>
      <vt:lpstr>SAPHEA</vt:lpstr>
      <vt:lpstr>Download the full Mapping of  Financing Instruments</vt:lpstr>
      <vt:lpstr>PowerPoint Presentation</vt:lpstr>
      <vt:lpstr>Financing DHC: Factors to consider</vt:lpstr>
      <vt:lpstr>Financing DHC Projects</vt:lpstr>
      <vt:lpstr>Project Financing for DHC</vt:lpstr>
      <vt:lpstr>Financial framework for  community DHC</vt:lpstr>
      <vt:lpstr>Geothermal Project Risk Curve (e.g., deep geothermal, open loop)</vt:lpstr>
      <vt:lpstr>Financing Geothermal Projects</vt:lpstr>
      <vt:lpstr>Public Incentives</vt:lpstr>
      <vt:lpstr>Private Capital</vt:lpstr>
      <vt:lpstr>Heat Purchase Agreement (HPA)</vt:lpstr>
      <vt:lpstr>Lessons Learned #1</vt:lpstr>
      <vt:lpstr>Lessons Learned #2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IFC - Shallow Geothermal Planning, Business Models, Financing, and Policy</dc:title>
  <dc:creator>Giulia Conforto</dc:creator>
  <cp:lastModifiedBy>Giulia Conforto</cp:lastModifiedBy>
  <cp:revision>63</cp:revision>
  <dcterms:created xsi:type="dcterms:W3CDTF">2022-04-08T15:40:07Z</dcterms:created>
  <dcterms:modified xsi:type="dcterms:W3CDTF">2024-10-28T17:17:05Z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0x0101007E8D967E016FE14FA8C94CC7C8F6883D</vt:lpwstr>
  </property>
  <property fmtid="{D5CDD505-2E9C-101B-9397-08002B2CF9AE}" pid="3" name="MediaServiceImageTags">
    <vt:lpwstr/>
  </property>
</Properties>
</file>